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557" r:id="rId6"/>
    <p:sldId id="260" r:id="rId7"/>
    <p:sldId id="261" r:id="rId8"/>
    <p:sldId id="263" r:id="rId9"/>
    <p:sldId id="285" r:id="rId10"/>
    <p:sldId id="265" r:id="rId11"/>
    <p:sldId id="266" r:id="rId12"/>
    <p:sldId id="287" r:id="rId13"/>
    <p:sldId id="288" r:id="rId14"/>
    <p:sldId id="267" r:id="rId15"/>
    <p:sldId id="290" r:id="rId16"/>
    <p:sldId id="292" r:id="rId17"/>
    <p:sldId id="291" r:id="rId18"/>
    <p:sldId id="270" r:id="rId19"/>
    <p:sldId id="295" r:id="rId20"/>
    <p:sldId id="296" r:id="rId21"/>
    <p:sldId id="271" r:id="rId22"/>
    <p:sldId id="273" r:id="rId23"/>
    <p:sldId id="297" r:id="rId24"/>
    <p:sldId id="275" r:id="rId25"/>
    <p:sldId id="298" r:id="rId26"/>
    <p:sldId id="299" r:id="rId27"/>
    <p:sldId id="343" r:id="rId28"/>
    <p:sldId id="344" r:id="rId29"/>
    <p:sldId id="345" r:id="rId30"/>
    <p:sldId id="347" r:id="rId31"/>
    <p:sldId id="422" r:id="rId32"/>
    <p:sldId id="423" r:id="rId33"/>
    <p:sldId id="424" r:id="rId34"/>
    <p:sldId id="276" r:id="rId35"/>
    <p:sldId id="300" r:id="rId36"/>
    <p:sldId id="301" r:id="rId37"/>
    <p:sldId id="314" r:id="rId38"/>
    <p:sldId id="341" r:id="rId39"/>
    <p:sldId id="335" r:id="rId40"/>
    <p:sldId id="337" r:id="rId41"/>
    <p:sldId id="338" r:id="rId42"/>
    <p:sldId id="339" r:id="rId43"/>
    <p:sldId id="340" r:id="rId44"/>
    <p:sldId id="280" r:id="rId45"/>
    <p:sldId id="311" r:id="rId46"/>
    <p:sldId id="312" r:id="rId47"/>
    <p:sldId id="282" r:id="rId48"/>
    <p:sldId id="313" r:id="rId49"/>
    <p:sldId id="317" r:id="rId50"/>
    <p:sldId id="342" r:id="rId51"/>
    <p:sldId id="278" r:id="rId52"/>
    <p:sldId id="551" r:id="rId53"/>
    <p:sldId id="552" r:id="rId54"/>
    <p:sldId id="553" r:id="rId55"/>
    <p:sldId id="555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283" r:id="rId66"/>
    <p:sldId id="468" r:id="rId67"/>
    <p:sldId id="469" r:id="rId68"/>
    <p:sldId id="470" r:id="rId69"/>
    <p:sldId id="471" r:id="rId70"/>
    <p:sldId id="472" r:id="rId71"/>
    <p:sldId id="473" r:id="rId72"/>
    <p:sldId id="474" r:id="rId73"/>
    <p:sldId id="475" r:id="rId74"/>
    <p:sldId id="476" r:id="rId75"/>
    <p:sldId id="477" r:id="rId76"/>
    <p:sldId id="478" r:id="rId77"/>
    <p:sldId id="556" r:id="rId78"/>
    <p:sldId id="481" r:id="rId79"/>
    <p:sldId id="482" r:id="rId80"/>
    <p:sldId id="483" r:id="rId81"/>
    <p:sldId id="484" r:id="rId82"/>
    <p:sldId id="485" r:id="rId83"/>
    <p:sldId id="486" r:id="rId84"/>
    <p:sldId id="487" r:id="rId85"/>
    <p:sldId id="488" r:id="rId86"/>
    <p:sldId id="489" r:id="rId87"/>
    <p:sldId id="491" r:id="rId88"/>
    <p:sldId id="492" r:id="rId89"/>
    <p:sldId id="493" r:id="rId9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00000"/>
    <a:srgbClr val="0080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 autoAdjust="0"/>
    <p:restoredTop sz="86301" autoAdjust="0"/>
  </p:normalViewPr>
  <p:slideViewPr>
    <p:cSldViewPr>
      <p:cViewPr varScale="1">
        <p:scale>
          <a:sx n="62" d="100"/>
          <a:sy n="62" d="100"/>
        </p:scale>
        <p:origin x="7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27E718B-F0A0-49FB-9A6A-14AF7871F65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B38DAD2E-AB16-4E13-8028-D2A0C69FD98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9B036C18-DE57-4820-A5A6-6D1012D0C62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5FAE486E-D023-44BD-A69C-03CD4FECB7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0704B91F-0904-4C4A-AF61-432F4388551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9" name="Rectangle 7">
            <a:extLst>
              <a:ext uri="{FF2B5EF4-FFF2-40B4-BE49-F238E27FC236}">
                <a16:creationId xmlns:a16="http://schemas.microsoft.com/office/drawing/2014/main" id="{E5C5B31E-C055-4227-9104-1C6B0F71DA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00AE330-A257-4485-928A-4ED9AE9CA3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387C5EBB-F205-4817-8477-4BCE0284BD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F42C1CA-2073-4C9F-A182-22CA4EFF165A}" type="slidenum">
              <a:rPr lang="zh-CN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64896BC1-0A9A-4062-B8F3-9E3A33107A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A079EC4D-3B84-4169-B957-726B82F90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311D9DC9-98DF-4442-A500-851D168194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B8D65633-F439-4215-903B-99A8196F3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/>
              <a:t>%40s</a:t>
            </a:r>
            <a:r>
              <a:rPr lang="zh-CN" altLang="en-US" b="1"/>
              <a:t>：</a:t>
            </a:r>
            <a:r>
              <a:rPr lang="en-US" altLang="zh-CN" b="1"/>
              <a:t>40</a:t>
            </a:r>
            <a:r>
              <a:rPr lang="zh-CN" altLang="en-US" b="1"/>
              <a:t>表示</a:t>
            </a:r>
            <a:r>
              <a:rPr lang="en-US" altLang="zh-CN" b="1"/>
              <a:t>40</a:t>
            </a:r>
            <a:r>
              <a:rPr lang="zh-CN" altLang="en-US" b="1"/>
              <a:t>个空格位</a:t>
            </a:r>
            <a:endParaRPr lang="zh-CN" altLang="en-US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1CC6987D-84BB-412D-B6E9-34185F4D84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7780CD2-E79E-4204-A75F-836A7C0BDD1A}" type="slidenum">
              <a:rPr lang="zh-CN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FF2A18DE-3DDB-4D20-AE3B-2EDDB7FD87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50FDF7C-31A5-4A68-B46E-C7D1809B7853}" type="slidenum">
              <a:rPr lang="zh-CN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04430F4-FFBA-41D2-B289-BDDF099819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D001EB96-24B7-47CF-9E88-F749E6BFA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04BD5989-5C54-469F-9DA2-BA1E942A5D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DB546C-B5D7-49E3-8330-C703D83C86ED}" type="slidenum">
              <a:rPr lang="zh-CN" altLang="en-US" smtClean="0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F4E8EA7-EDE6-4779-8269-0F9AE7B9E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E7F1B1B-00E4-45CC-89EA-4858816B2A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5F64048-0E52-4E30-9D8C-78DC1CE3C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625D6C1-1138-4504-B88F-83A5AB71BB75}" type="slidenum">
              <a:rPr lang="zh-CN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F768F3E1-BECD-4507-9C38-4617C446F3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6104E6F-9F7A-42CA-9199-64152BF8CE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28B024D4-C911-4557-8DEE-D008E96004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2A90A5-E973-46A1-A6F7-097DA476F709}" type="slidenum">
              <a:rPr lang="zh-CN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2232F23-6C65-407D-8E71-EE6BEDA6F0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FEA60D88-3D25-4D79-BB46-46B791785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57EF611A-5559-4241-819D-16928A6F0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6A31249F-D323-4E9C-9BC9-A9CBAD3B9C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打印结果中，重复的时间就是垃圾线程</a:t>
            </a:r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8E741399-380A-4B09-B0E3-639E9EBA3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6D5460-D737-41C1-836D-14B738F3A10B}" type="slidenum">
              <a:rPr lang="zh-CN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50C76D9E-ABC3-4312-ACC0-E32EDF4E14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35CD74-5A06-4C2D-B2E8-C714088A76EF}" type="slidenum">
              <a:rPr lang="zh-CN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3DFD3F0-AEF5-4237-9185-CF90882363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AF1A1309-CB6D-4315-836C-44EE85412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9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4382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88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C906172-592D-4520-9D7D-8E5187676B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6961C7D-361D-4C4A-8A45-B7A265E71A13}" type="slidenum">
              <a:rPr lang="zh-CN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F55D0A1C-0920-416C-90F6-7D878964BA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1BF2E3D-9D14-4E88-9A2D-F9F1A9530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板书：多线程、多进程的资源占用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91E211F1-0D51-44F5-80C0-A1D136EBA0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93ECEDC-B00A-4D37-BFF2-A9EBBE4E932E}" type="slidenum">
              <a:rPr lang="zh-CN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EF2F3E9-DE5E-42FE-BAB7-13FD763C6E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FF34BF0B-5E29-4C44-AB28-62FCD1DCB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071B838D-35DE-425E-9E95-1715761966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11A9C58-7AD0-41C0-AAF9-7B56BCFBC773}" type="slidenum">
              <a:rPr lang="zh-CN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8DCD810A-B37A-45FA-9821-34C1334BC2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9AB7C68-BD19-4AA8-B55A-714AC5F988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C05EB7ED-A2DF-48CA-B1E6-FF3EDC130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107898-DA80-47E2-A3DB-63CDCC913098}" type="slidenum">
              <a:rPr lang="zh-CN" altLang="en-US" smtClean="0">
                <a:latin typeface="Times New Roman" panose="02020603050405020304" pitchFamily="18" charset="0"/>
              </a:rPr>
              <a:pPr/>
              <a:t>44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F252F95-7DFE-47B3-944B-81FBCE4AD4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2966D518-E81E-4C13-89A4-41025E8480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655B0D92-8E1F-47DD-87CF-022301647E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A843B84-94D6-43CE-9386-18AE1A1AF30E}" type="slidenum">
              <a:rPr lang="zh-CN" altLang="en-US" smtClean="0">
                <a:latin typeface="Times New Roman" panose="02020603050405020304" pitchFamily="18" charset="0"/>
              </a:rPr>
              <a:pPr/>
              <a:t>47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0990207E-F480-4B99-AD71-CFE182604F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7CDABF4D-A63E-46B2-AF14-651DE47FA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7460A653-CC95-4436-8EF7-5A0F2B0FF7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6699CE41-F3B7-4DBC-AE9C-E7E6665342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649931AF-A9C9-4833-AC5A-0AC7C67011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F2027D7-78C9-4215-BB7E-0F5F0892B6DF}" type="slidenum">
              <a:rPr lang="zh-CN" altLang="en-US" smtClean="0">
                <a:latin typeface="Times New Roman" panose="02020603050405020304" pitchFamily="18" charset="0"/>
              </a:rPr>
              <a:pPr/>
              <a:t>48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C05EB7ED-A2DF-48CA-B1E6-FF3EDC130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107898-DA80-47E2-A3DB-63CDCC913098}" type="slidenum">
              <a:rPr lang="zh-CN" altLang="en-US" smtClean="0">
                <a:latin typeface="Times New Roman" panose="02020603050405020304" pitchFamily="18" charset="0"/>
              </a:rPr>
              <a:pPr/>
              <a:t>50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F252F95-7DFE-47B3-944B-81FBCE4AD4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2966D518-E81E-4C13-89A4-41025E8480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231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C76C0F-84BE-42E5-8D5F-BB32CBF5541D}" type="slidenum">
              <a:rPr lang="en-US" altLang="zh-CN" smtClean="0">
                <a:cs typeface="Arial" pitchFamily="34" charset="0"/>
              </a:rPr>
              <a:pPr/>
              <a:t>51</a:t>
            </a:fld>
            <a:endParaRPr lang="en-US" altLang="zh-CN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453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4959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9252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C76C0F-84BE-42E5-8D5F-BB32CBF5541D}" type="slidenum">
              <a:rPr lang="en-US" altLang="zh-CN" smtClean="0">
                <a:cs typeface="Arial" pitchFamily="34" charset="0"/>
              </a:rPr>
              <a:pPr/>
              <a:t>55</a:t>
            </a:fld>
            <a:endParaRPr lang="en-US" altLang="zh-CN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02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368D38B-7DAC-44A3-86BF-C15450288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4F961FA-3C16-40B2-85E6-5F071C57D0E2}" type="slidenum">
              <a:rPr lang="zh-CN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D0CD7FA-378D-42EA-96D5-7413367FBE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B709AE7-DACB-4062-B568-9BA706A22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56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767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642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5866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2330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90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0666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0731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34267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6022BD-A095-458B-A1D5-C93BC492718E}" type="slidenum">
              <a:rPr lang="en-US" altLang="zh-CN" smtClean="0">
                <a:cs typeface="Arial" pitchFamily="34" charset="0"/>
              </a:rPr>
              <a:pPr/>
              <a:t>65</a:t>
            </a:fld>
            <a:endParaRPr lang="en-US" altLang="zh-CN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83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720DA14-97A0-4229-B6FE-4DED23480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BF0999-958E-45DC-A0FA-B0CD775CB81D}" type="slidenum">
              <a:rPr lang="zh-CN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1CE28175-4602-4F26-ACD1-51A9A0AC24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154A75D3-243F-4852-AD23-1801D8F83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083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5897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06263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368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2001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12789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8919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1484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2373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5660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7118928-C24F-41EE-B37A-8E0304A30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6D5E159-4235-46C4-ADE4-9AA9F4D8EA6E}" type="slidenum">
              <a:rPr lang="zh-CN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14212D36-2DF7-4D87-AAF8-35326357C5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5337249F-82EF-40CD-B9CD-A11F74726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10153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9F3A934-CFA4-4247-A313-FCA94472CFAF}" type="slidenum">
              <a:rPr lang="en-US" altLang="zh-CN" smtClean="0">
                <a:cs typeface="Arial" pitchFamily="34" charset="0"/>
              </a:rPr>
              <a:pPr/>
              <a:t>77</a:t>
            </a:fld>
            <a:endParaRPr lang="en-US" altLang="zh-CN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2418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08030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63557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986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8489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86155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01682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0471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021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77A8618D-1820-41B4-B084-955E1FB349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7DD42B5-924F-4664-A820-E10369DDF1F7}" type="slidenum">
              <a:rPr lang="zh-CN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489B794-1509-46AF-89CD-D693C3C779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6D5F12F8-1422-49A7-BE14-494E75FE89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27173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7337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vice versa </a:t>
            </a:r>
            <a:r>
              <a:rPr lang="zh-CN" altLang="en-US" dirty="0"/>
              <a:t>反之亦然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66726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3019E3-624C-4055-A401-357E30F0B105}" type="slidenum">
              <a:rPr lang="en-US" altLang="zh-CN" smtClean="0"/>
              <a:pPr>
                <a:defRPr/>
              </a:pPr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556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9F85F12-9281-49F2-84BC-39446760B1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A29929-B2D1-4767-9106-07DA0766CB85}" type="slidenum">
              <a:rPr lang="zh-CN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7496E97-D5EA-4E63-AB6D-46717D59D8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0A376B26-275C-453A-A397-C5D014F02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4D23DEBE-CA25-4922-9A1B-904550CFDC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75DBBE0-15BA-4815-A8D9-8C8892F2B1F6}" type="slidenum">
              <a:rPr lang="zh-CN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BC8A9807-B012-45DC-AF80-A4FAD72C7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F921FB0D-6616-4010-9E08-A5562C7F7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267E1D0F-FA63-4E8D-B51E-A9538B9ABF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1AA356F-272A-4FC6-9E27-76928751374E}" type="slidenum">
              <a:rPr lang="zh-CN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D55124A3-4FA1-4915-9876-4B0A7DFC83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157E846-FFAC-4368-9915-7CFE0CD7D7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002DCC-0116-418E-888D-885B56CEAF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8503F21-9232-4FE3-986F-E460C23C61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82A8D5-7B3A-4D14-8F48-17F2CC310B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06CA0F-07DB-4C57-8945-34C55E197E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930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73BBA26-D760-4CB0-AAFC-FF813217E7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23B3AE-A0F6-4868-B727-74F337ED62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AF74DE-8C34-4B5D-8A04-2A51E95B97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53DD1-FEC0-43D0-A1CA-908CC26AD4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76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06AEF7F-4561-4107-BE31-D9840D2A51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437264-DAB8-4BE3-8785-116C402490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B4CE69-10EB-47F8-8B2E-3A42C8BB10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27229-6CFC-4673-BA7A-22A61F9E5C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061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71D37-33D1-4901-AACC-1443336DD36E}" type="datetime1">
              <a:rPr lang="en-US" altLang="zh-CN"/>
              <a:pPr>
                <a:defRPr/>
              </a:pPr>
              <a:t>5/22/23</a:t>
            </a:fld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B5019-C0AB-4961-A399-AB64CA57D8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252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54CBAA-5902-4824-B088-4AF115D8B7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60D3066-9103-4F23-AC3C-99912D2563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6C6EC5-AFD6-43B1-9DC9-3E5D627AAD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375E8-77AE-4E2C-B9A0-A8D044071B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587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024DE9-EC86-4B86-9DA3-EC1A88641D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F293D0-9F5F-451E-93F3-4F6238B916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748189-58F7-4A13-92E8-F38B36B6A6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F0BCD-C1B6-4CF0-8AEF-96CB216276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742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CF48F0-3419-412A-8D5D-539E790C38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0AE6B-7DFA-456B-B4A8-26B8A84835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918E0-FF07-49BC-9428-C3E0436B15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AFA71-1188-48DE-BB3C-167DDC9A1A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201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1D9A0B1-E80A-4AA9-BB87-C3646100C1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7041F4-761C-443A-8F2C-91302429CB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32CD4C-3E28-4CE7-B8F8-137C03F06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0E223-C76B-4191-82D0-807BB6BAD3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552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9BDDDCA-85FB-45A8-B997-4961A580A7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0348943-3656-4925-9B11-CA2EAD6C88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E578A9-FB51-4EEA-A020-CC15A6F345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A32A9-55BA-41FC-B8A5-1DF1D839AB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24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D401099-FF51-4D88-A7B3-530E5CB45B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7461E6-C702-42D9-A466-290656823A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B14693D-3D95-4BB8-A89C-D9E14FC7BF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D6BD2-13D9-4070-8269-08FD17566E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682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C790E-3FFD-45B8-8C4A-2DD890728B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A077AF-54C3-4265-B6CC-5B10FD9E3F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0B5AD-0C77-479C-B3DA-862DD56D2E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54E7B-7E8C-4B9D-82C7-C04708321E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692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CA03B-60F1-46F0-85F2-2A5E2CD006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7DE22D-92E5-42E2-BF37-E40C19954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1F721D-997A-4EF1-B6C4-668ECF1A68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05CCC-1FA5-465A-8988-7D36996DEE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9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46AE189-5972-416A-A984-51EEEA1C3E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F3BA517-8306-422E-83E4-8748E28B95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1719E212-424B-4E89-AC4E-A57AA847561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38E185FA-00BF-49A9-9320-16EB8349C37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1381124F-16BD-4F06-8D3A-D71690B2190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A66D813-EE17-4478-A3E4-F0ED554445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47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12" Type="http://schemas.openxmlformats.org/officeDocument/2006/relationships/slide" Target="slide4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slide" Target="slide43.xml"/><Relationship Id="rId5" Type="http://schemas.openxmlformats.org/officeDocument/2006/relationships/slide" Target="slide10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27.xml"/><Relationship Id="rId14" Type="http://schemas.openxmlformats.org/officeDocument/2006/relationships/slide" Target="slide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F364046F-CFBA-4A32-82C9-744AAC9F82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/>
              <a:t>第</a:t>
            </a:r>
            <a:r>
              <a:rPr lang="en-US" altLang="zh-CN" sz="3600" b="1" dirty="0"/>
              <a:t>7</a:t>
            </a:r>
            <a:r>
              <a:rPr lang="zh-CN" altLang="en-US" sz="3600" b="1" dirty="0"/>
              <a:t>章  线程</a:t>
            </a:r>
          </a:p>
        </p:txBody>
      </p:sp>
      <p:sp>
        <p:nvSpPr>
          <p:cNvPr id="3075" name="Rectangle 5">
            <a:extLst>
              <a:ext uri="{FF2B5EF4-FFF2-40B4-BE49-F238E27FC236}">
                <a16:creationId xmlns:a16="http://schemas.microsoft.com/office/drawing/2014/main" id="{B3668E34-A448-4995-A041-9E845FBA0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7075" y="1873250"/>
            <a:ext cx="4276725" cy="46513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/>
              <a:t> </a:t>
            </a:r>
            <a:r>
              <a:rPr lang="zh-CN" altLang="en-US" sz="2400" b="1" u="sng">
                <a:sym typeface="Wingdings" panose="05000000000000000000" pitchFamily="2" charset="2"/>
              </a:rPr>
              <a:t></a:t>
            </a:r>
            <a:r>
              <a:rPr lang="zh-CN" altLang="en-US" sz="2400" b="1" u="sng"/>
              <a:t>本章导读</a:t>
            </a:r>
            <a:endParaRPr lang="zh-CN" altLang="en-US" sz="2400"/>
          </a:p>
          <a:p>
            <a:pPr eaLnBrk="1" hangingPunct="1">
              <a:buFontTx/>
              <a:buNone/>
            </a:pPr>
            <a:r>
              <a:rPr lang="en-US" altLang="zh-CN" sz="2200">
                <a:hlinkClick r:id="rId3" action="ppaction://hlinksldjump"/>
              </a:rPr>
              <a:t>1. Java</a:t>
            </a:r>
            <a:r>
              <a:rPr lang="zh-CN" altLang="en-US" sz="2200">
                <a:hlinkClick r:id="rId3" action="ppaction://hlinksldjump"/>
              </a:rPr>
              <a:t>中的线程</a:t>
            </a:r>
            <a:endParaRPr lang="zh-CN" altLang="en-US" sz="2200"/>
          </a:p>
          <a:p>
            <a:pPr eaLnBrk="1" hangingPunct="1">
              <a:buFontTx/>
              <a:buNone/>
            </a:pPr>
            <a:r>
              <a:rPr lang="en-US" altLang="zh-CN" sz="2200">
                <a:hlinkClick r:id="rId4" action="ppaction://hlinksldjump"/>
              </a:rPr>
              <a:t>2. </a:t>
            </a:r>
            <a:r>
              <a:rPr lang="zh-CN" altLang="en-US" sz="2200">
                <a:hlinkClick r:id="rId4" action="ppaction://hlinksldjump"/>
              </a:rPr>
              <a:t>线程的生命周期</a:t>
            </a:r>
            <a:endParaRPr lang="zh-CN" altLang="en-US" sz="2200"/>
          </a:p>
          <a:p>
            <a:pPr eaLnBrk="1" hangingPunct="1">
              <a:buFontTx/>
              <a:buNone/>
            </a:pPr>
            <a:r>
              <a:rPr lang="en-US" altLang="zh-CN" sz="2200">
                <a:hlinkClick r:id="rId5" action="ppaction://hlinksldjump"/>
              </a:rPr>
              <a:t>3. </a:t>
            </a:r>
            <a:r>
              <a:rPr lang="zh-CN" altLang="en-US" sz="2200">
                <a:hlinkClick r:id="rId5" action="ppaction://hlinksldjump"/>
              </a:rPr>
              <a:t>线程的优先级与调度管理</a:t>
            </a:r>
            <a:endParaRPr lang="zh-CN" altLang="en-US" sz="2200"/>
          </a:p>
          <a:p>
            <a:pPr eaLnBrk="1" hangingPunct="1">
              <a:buFontTx/>
              <a:buNone/>
            </a:pPr>
            <a:r>
              <a:rPr lang="en-US" altLang="zh-CN" sz="2200">
                <a:hlinkClick r:id="rId6" action="ppaction://hlinksldjump"/>
              </a:rPr>
              <a:t>4. Thread</a:t>
            </a:r>
            <a:r>
              <a:rPr lang="zh-CN" altLang="en-US" sz="2200">
                <a:hlinkClick r:id="rId6" action="ppaction://hlinksldjump"/>
              </a:rPr>
              <a:t>的子类创建线程</a:t>
            </a:r>
            <a:endParaRPr lang="zh-CN" altLang="en-US" sz="2200"/>
          </a:p>
          <a:p>
            <a:pPr eaLnBrk="1" hangingPunct="1">
              <a:buFontTx/>
              <a:buNone/>
            </a:pPr>
            <a:r>
              <a:rPr lang="en-US" altLang="zh-CN" sz="2200">
                <a:hlinkClick r:id="rId7" action="ppaction://hlinksldjump"/>
              </a:rPr>
              <a:t>5.</a:t>
            </a:r>
            <a:r>
              <a:rPr lang="zh-CN" altLang="en-US" sz="2200">
                <a:hlinkClick r:id="rId7" action="ppaction://hlinksldjump"/>
              </a:rPr>
              <a:t> 使用</a:t>
            </a:r>
            <a:r>
              <a:rPr lang="en-US" altLang="zh-CN" sz="2200">
                <a:hlinkClick r:id="rId7" action="ppaction://hlinksldjump"/>
              </a:rPr>
              <a:t>Runable</a:t>
            </a:r>
            <a:r>
              <a:rPr lang="zh-CN" altLang="en-US" sz="2200">
                <a:hlinkClick r:id="rId7" action="ppaction://hlinksldjump"/>
              </a:rPr>
              <a:t>接口</a:t>
            </a:r>
            <a:endParaRPr lang="zh-CN" altLang="en-US" sz="2200"/>
          </a:p>
          <a:p>
            <a:pPr eaLnBrk="1" hangingPunct="1">
              <a:buFontTx/>
              <a:buNone/>
            </a:pPr>
            <a:r>
              <a:rPr lang="en-US" altLang="zh-CN" sz="2200">
                <a:hlinkClick r:id="rId8" action="ppaction://hlinksldjump"/>
              </a:rPr>
              <a:t>6.</a:t>
            </a:r>
            <a:r>
              <a:rPr lang="zh-CN" altLang="en-US" sz="2200">
                <a:hlinkClick r:id="rId8" action="ppaction://hlinksldjump"/>
              </a:rPr>
              <a:t> 线程的常用方法</a:t>
            </a:r>
            <a:endParaRPr lang="zh-CN" altLang="en-US" sz="2200"/>
          </a:p>
          <a:p>
            <a:pPr eaLnBrk="1" hangingPunct="1">
              <a:buFontTx/>
              <a:buNone/>
            </a:pPr>
            <a:endParaRPr lang="en-US" altLang="zh-CN" sz="2400"/>
          </a:p>
          <a:p>
            <a:pPr eaLnBrk="1" hangingPunct="1">
              <a:buFontTx/>
              <a:buNone/>
            </a:pPr>
            <a:endParaRPr lang="zh-CN" altLang="en-US" sz="2400"/>
          </a:p>
        </p:txBody>
      </p:sp>
      <p:sp>
        <p:nvSpPr>
          <p:cNvPr id="3076" name="Text Box 6">
            <a:extLst>
              <a:ext uri="{FF2B5EF4-FFF2-40B4-BE49-F238E27FC236}">
                <a16:creationId xmlns:a16="http://schemas.microsoft.com/office/drawing/2014/main" id="{7E0CBCB8-AF43-4E10-A330-0E39F5F8D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913" y="2198688"/>
            <a:ext cx="41402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 dirty="0">
                <a:hlinkClick r:id="rId9" action="ppaction://hlinksldjump"/>
              </a:rPr>
              <a:t>7.</a:t>
            </a:r>
            <a:r>
              <a:rPr lang="zh-CN" altLang="en-US" sz="2200" dirty="0">
                <a:hlinkClick r:id="rId9" action="ppaction://hlinksldjump"/>
              </a:rPr>
              <a:t> 使用线程池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 dirty="0">
                <a:hlinkClick r:id="rId10" action="ppaction://hlinksldjump"/>
              </a:rPr>
              <a:t>8.</a:t>
            </a:r>
            <a:r>
              <a:rPr lang="zh-CN" altLang="en-US" sz="2200" dirty="0">
                <a:hlinkClick r:id="rId10" action="ppaction://hlinksldjump"/>
              </a:rPr>
              <a:t> 线程同步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 dirty="0">
                <a:hlinkClick r:id="rId11" action="ppaction://hlinksldjump"/>
              </a:rPr>
              <a:t>9.</a:t>
            </a:r>
            <a:r>
              <a:rPr lang="zh-CN" altLang="en-US" sz="2200" dirty="0">
                <a:hlinkClick r:id="rId11" action="ppaction://hlinksldjump"/>
              </a:rPr>
              <a:t> 在同步方法中使用</a:t>
            </a:r>
            <a:r>
              <a:rPr lang="en-US" altLang="zh-CN" sz="2200" dirty="0">
                <a:hlinkClick r:id="rId11" action="ppaction://hlinksldjump"/>
              </a:rPr>
              <a:t>wait()</a:t>
            </a:r>
            <a:r>
              <a:rPr lang="zh-CN" altLang="en-US" sz="2200" dirty="0">
                <a:hlinkClick r:id="rId11" action="ppaction://hlinksldjump"/>
              </a:rPr>
              <a:t>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 dirty="0">
                <a:hlinkClick r:id="rId11" action="ppaction://hlinksldjump"/>
              </a:rPr>
              <a:t>notify</a:t>
            </a:r>
            <a:r>
              <a:rPr lang="zh-CN" altLang="en-US" sz="2200" dirty="0">
                <a:hlinkClick r:id="rId11" action="ppaction://hlinksldjump"/>
              </a:rPr>
              <a:t>和</a:t>
            </a:r>
            <a:r>
              <a:rPr lang="en-US" altLang="zh-CN" sz="2200" dirty="0">
                <a:hlinkClick r:id="rId11" action="ppaction://hlinksldjump"/>
              </a:rPr>
              <a:t>notifyAll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 dirty="0">
                <a:hlinkClick r:id="rId12" action="ppaction://hlinksldjump"/>
              </a:rPr>
              <a:t>10.</a:t>
            </a:r>
            <a:r>
              <a:rPr lang="zh-CN" altLang="en-US" sz="2200" dirty="0">
                <a:hlinkClick r:id="rId12" action="ppaction://hlinksldjump"/>
              </a:rPr>
              <a:t> 线程的联合</a:t>
            </a:r>
            <a:endParaRPr lang="en-US" altLang="zh-CN" sz="2200" dirty="0">
              <a:hlinkClick r:id="rId13" action="ppaction://hlinksldjump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 dirty="0">
                <a:hlinkClick r:id="rId13" action="ppaction://hlinksldjump"/>
              </a:rPr>
              <a:t>11.</a:t>
            </a:r>
            <a:r>
              <a:rPr lang="zh-CN" altLang="en-US" sz="2200" dirty="0">
                <a:hlinkClick r:id="rId13" action="ppaction://hlinksldjump"/>
              </a:rPr>
              <a:t> 守护线程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200" dirty="0">
                <a:hlinkClick r:id="rId14" action="ppaction://hlinksldjump"/>
              </a:rPr>
              <a:t>12.</a:t>
            </a:r>
            <a:r>
              <a:rPr lang="zh-CN" altLang="en-US" sz="2200" dirty="0">
                <a:hlinkClick r:id="rId14" action="ppaction://hlinksldjump"/>
              </a:rPr>
              <a:t> 生产者和消费者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89DFC26-B13F-4B3A-B3C3-2D8EA6752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/>
              <a:t>3  </a:t>
            </a:r>
            <a:r>
              <a:rPr lang="zh-CN" altLang="en-US" sz="2800" b="1"/>
              <a:t>线程的优先级与调度管理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2E717EA-7841-4E93-9901-884520D7AD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900" y="1773238"/>
            <a:ext cx="8532813" cy="44370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zh-CN" altLang="en-US" sz="2400" b="1"/>
              <a:t>    </a:t>
            </a:r>
            <a:r>
              <a:rPr lang="zh-CN" altLang="zh-CN" sz="2400">
                <a:latin typeface="Tahoma" panose="020B0604030504040204" pitchFamily="34" charset="0"/>
              </a:rPr>
              <a:t>★</a:t>
            </a:r>
            <a:r>
              <a:rPr lang="en-US" altLang="zh-CN" sz="2200" b="1">
                <a:latin typeface="宋体" panose="02010600030101010101" pitchFamily="2" charset="-122"/>
              </a:rPr>
              <a:t>Java</a:t>
            </a:r>
            <a:r>
              <a:rPr lang="zh-CN" altLang="en-US" sz="2200" b="1">
                <a:latin typeface="宋体" panose="02010600030101010101" pitchFamily="2" charset="-122"/>
              </a:rPr>
              <a:t>虚拟机（</a:t>
            </a:r>
            <a:r>
              <a:rPr lang="en-US" altLang="zh-CN" sz="2200" b="1">
                <a:latin typeface="宋体" panose="02010600030101010101" pitchFamily="2" charset="-122"/>
              </a:rPr>
              <a:t>JVM</a:t>
            </a:r>
            <a:r>
              <a:rPr lang="zh-CN" altLang="en-US" sz="2200" b="1">
                <a:latin typeface="宋体" panose="02010600030101010101" pitchFamily="2" charset="-122"/>
              </a:rPr>
              <a:t>）中的</a:t>
            </a:r>
            <a:r>
              <a:rPr lang="zh-CN" altLang="en-US" sz="2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线程调度器</a:t>
            </a:r>
            <a:r>
              <a:rPr lang="zh-CN" altLang="en-US" sz="2200" b="1">
                <a:latin typeface="宋体" panose="02010600030101010101" pitchFamily="2" charset="-122"/>
              </a:rPr>
              <a:t>负责管理线程，调度器把线程的优先级分为</a:t>
            </a:r>
            <a:r>
              <a:rPr lang="en-US" altLang="zh-CN" sz="2200" b="1">
                <a:latin typeface="宋体" panose="02010600030101010101" pitchFamily="2" charset="-122"/>
              </a:rPr>
              <a:t>10</a:t>
            </a:r>
            <a:r>
              <a:rPr lang="zh-CN" altLang="en-US" sz="2200" b="1">
                <a:latin typeface="宋体" panose="02010600030101010101" pitchFamily="2" charset="-122"/>
              </a:rPr>
              <a:t>个级别，分别用</a:t>
            </a:r>
            <a:r>
              <a:rPr lang="en-US" altLang="zh-CN" sz="2200" b="1">
                <a:latin typeface="宋体" panose="02010600030101010101" pitchFamily="2" charset="-122"/>
              </a:rPr>
              <a:t>Thread</a:t>
            </a:r>
            <a:r>
              <a:rPr lang="zh-CN" altLang="en-US" sz="2200" b="1">
                <a:latin typeface="宋体" panose="02010600030101010101" pitchFamily="2" charset="-122"/>
              </a:rPr>
              <a:t>类中的类常量表示。每个</a:t>
            </a:r>
            <a:r>
              <a:rPr lang="en-US" altLang="zh-CN" sz="2200" b="1">
                <a:latin typeface="宋体" panose="02010600030101010101" pitchFamily="2" charset="-122"/>
              </a:rPr>
              <a:t>Java</a:t>
            </a:r>
            <a:r>
              <a:rPr lang="zh-CN" altLang="en-US" sz="2200" b="1">
                <a:latin typeface="宋体" panose="02010600030101010101" pitchFamily="2" charset="-122"/>
              </a:rPr>
              <a:t>线程的优先级都在常数</a:t>
            </a:r>
            <a:r>
              <a:rPr lang="en-US" altLang="zh-CN" sz="2200" b="1">
                <a:latin typeface="宋体" panose="02010600030101010101" pitchFamily="2" charset="-122"/>
              </a:rPr>
              <a:t>1</a:t>
            </a:r>
            <a:r>
              <a:rPr lang="zh-CN" altLang="en-US" sz="2200" b="1">
                <a:latin typeface="宋体" panose="02010600030101010101" pitchFamily="2" charset="-122"/>
              </a:rPr>
              <a:t>：</a:t>
            </a:r>
            <a:r>
              <a:rPr lang="en-US" altLang="zh-CN" sz="2200" b="1">
                <a:solidFill>
                  <a:srgbClr val="0000CC"/>
                </a:solidFill>
                <a:latin typeface="宋体" panose="02010600030101010101" pitchFamily="2" charset="-122"/>
              </a:rPr>
              <a:t>Thread.MIN PRIORITY</a:t>
            </a:r>
            <a:r>
              <a:rPr lang="zh-CN" altLang="en-US" sz="2200" b="1">
                <a:latin typeface="宋体" panose="02010600030101010101" pitchFamily="2" charset="-122"/>
              </a:rPr>
              <a:t>到常数</a:t>
            </a:r>
            <a:r>
              <a:rPr lang="en-US" altLang="zh-CN" sz="2200" b="1">
                <a:latin typeface="宋体" panose="02010600030101010101" pitchFamily="2" charset="-122"/>
              </a:rPr>
              <a:t>10</a:t>
            </a:r>
            <a:r>
              <a:rPr lang="zh-CN" altLang="en-US" sz="2200" b="1">
                <a:latin typeface="宋体" panose="02010600030101010101" pitchFamily="2" charset="-122"/>
              </a:rPr>
              <a:t>：</a:t>
            </a:r>
            <a:r>
              <a:rPr lang="en-US" altLang="zh-CN" sz="2200" b="1">
                <a:solidFill>
                  <a:srgbClr val="0000CC"/>
                </a:solidFill>
                <a:latin typeface="宋体" panose="02010600030101010101" pitchFamily="2" charset="-122"/>
              </a:rPr>
              <a:t>Thread.MAX_PRIORITY</a:t>
            </a:r>
            <a:r>
              <a:rPr lang="zh-CN" altLang="en-US" sz="2200" b="1">
                <a:latin typeface="宋体" panose="02010600030101010101" pitchFamily="2" charset="-122"/>
              </a:rPr>
              <a:t>的范围内。如果没有明确地设置线程的优先级别，每个线程的优先级都为常数</a:t>
            </a:r>
            <a:r>
              <a:rPr lang="en-US" altLang="zh-CN" sz="2200" b="1">
                <a:latin typeface="宋体" panose="02010600030101010101" pitchFamily="2" charset="-122"/>
              </a:rPr>
              <a:t>5</a:t>
            </a:r>
            <a:r>
              <a:rPr lang="zh-CN" altLang="en-US" sz="2200" b="1">
                <a:latin typeface="宋体" panose="02010600030101010101" pitchFamily="2" charset="-122"/>
              </a:rPr>
              <a:t>（包括主线程）：</a:t>
            </a:r>
            <a:r>
              <a:rPr lang="en-US" altLang="zh-CN" sz="2200" b="1">
                <a:solidFill>
                  <a:srgbClr val="0000CC"/>
                </a:solidFill>
                <a:latin typeface="宋体" panose="02010600030101010101" pitchFamily="2" charset="-122"/>
              </a:rPr>
              <a:t>Thread.NORM_PRIORITY</a:t>
            </a:r>
            <a:r>
              <a:rPr lang="zh-CN" altLang="en-US" sz="2200" b="1">
                <a:latin typeface="宋体" panose="02010600030101010101" pitchFamily="2" charset="-122"/>
              </a:rPr>
              <a:t>，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zh-CN" altLang="en-US" sz="2400" b="1">
                <a:latin typeface="宋体" panose="02010600030101010101" pitchFamily="2" charset="-122"/>
              </a:rPr>
              <a:t>    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zh-CN" altLang="en-US" sz="2200" b="1">
                <a:latin typeface="宋体" panose="02010600030101010101" pitchFamily="2" charset="-122"/>
              </a:rPr>
              <a:t>       线程的优先级可以通过</a:t>
            </a:r>
            <a:r>
              <a:rPr lang="en-US" altLang="zh-CN" sz="2200" b="1">
                <a:solidFill>
                  <a:srgbClr val="0000CC"/>
                </a:solidFill>
                <a:latin typeface="宋体" panose="02010600030101010101" pitchFamily="2" charset="-122"/>
              </a:rPr>
              <a:t>setPriority</a:t>
            </a:r>
            <a:r>
              <a:rPr lang="zh-CN" altLang="en-US" sz="22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200" b="1">
                <a:solidFill>
                  <a:srgbClr val="0000CC"/>
                </a:solidFill>
                <a:latin typeface="宋体" panose="02010600030101010101" pitchFamily="2" charset="-122"/>
              </a:rPr>
              <a:t>int grade</a:t>
            </a:r>
            <a:r>
              <a:rPr lang="zh-CN" altLang="en-US" sz="22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2200" b="1">
                <a:latin typeface="宋体" panose="02010600030101010101" pitchFamily="2" charset="-122"/>
              </a:rPr>
              <a:t>方法调整，这一方法需要一个</a:t>
            </a:r>
            <a:r>
              <a:rPr lang="en-US" altLang="zh-CN" sz="2200" b="1">
                <a:latin typeface="宋体" panose="02010600030101010101" pitchFamily="2" charset="-122"/>
              </a:rPr>
              <a:t>int</a:t>
            </a:r>
            <a:r>
              <a:rPr lang="zh-CN" altLang="en-US" sz="2200" b="1">
                <a:latin typeface="宋体" panose="02010600030101010101" pitchFamily="2" charset="-122"/>
              </a:rPr>
              <a:t>类型参数。如果此参数不在</a:t>
            </a:r>
            <a:r>
              <a:rPr lang="en-US" altLang="zh-CN" sz="2200" b="1">
                <a:latin typeface="宋体" panose="02010600030101010101" pitchFamily="2" charset="-122"/>
              </a:rPr>
              <a:t>1~10</a:t>
            </a:r>
            <a:r>
              <a:rPr lang="zh-CN" altLang="en-US" sz="2200" b="1">
                <a:latin typeface="宋体" panose="02010600030101010101" pitchFamily="2" charset="-122"/>
              </a:rPr>
              <a:t>的范围内，那么</a:t>
            </a:r>
            <a:r>
              <a:rPr lang="en-US" altLang="zh-CN" sz="2200" b="1">
                <a:latin typeface="宋体" panose="02010600030101010101" pitchFamily="2" charset="-122"/>
              </a:rPr>
              <a:t>setPriority</a:t>
            </a:r>
            <a:r>
              <a:rPr lang="zh-CN" altLang="en-US" sz="2200" b="1">
                <a:latin typeface="宋体" panose="02010600030101010101" pitchFamily="2" charset="-122"/>
              </a:rPr>
              <a:t>便产生一个</a:t>
            </a:r>
            <a:r>
              <a:rPr lang="en-US" altLang="zh-CN" sz="2200" b="1">
                <a:latin typeface="宋体" panose="02010600030101010101" pitchFamily="2" charset="-122"/>
              </a:rPr>
              <a:t>lllegalArgumenException</a:t>
            </a:r>
            <a:r>
              <a:rPr lang="zh-CN" altLang="en-US" sz="2200" b="1">
                <a:latin typeface="宋体" panose="02010600030101010101" pitchFamily="2" charset="-122"/>
              </a:rPr>
              <a:t>异常。</a:t>
            </a:r>
            <a:r>
              <a:rPr lang="en-US" altLang="zh-CN" sz="2200" b="1">
                <a:latin typeface="宋体" panose="02010600030101010101" pitchFamily="2" charset="-122"/>
              </a:rPr>
              <a:t>getPriority</a:t>
            </a:r>
            <a:r>
              <a:rPr lang="zh-CN" altLang="en-US" sz="2200" b="1">
                <a:latin typeface="宋体" panose="02010600030101010101" pitchFamily="2" charset="-122"/>
              </a:rPr>
              <a:t>方法返回线程的优先级。需要注意是，有些操作系统只能识别</a:t>
            </a:r>
            <a:r>
              <a:rPr lang="en-US" altLang="zh-CN" sz="2200" b="1">
                <a:latin typeface="宋体" panose="02010600030101010101" pitchFamily="2" charset="-122"/>
              </a:rPr>
              <a:t>3</a:t>
            </a:r>
            <a:r>
              <a:rPr lang="zh-CN" altLang="en-US" sz="2200" b="1">
                <a:latin typeface="宋体" panose="02010600030101010101" pitchFamily="2" charset="-122"/>
              </a:rPr>
              <a:t>个级别：</a:t>
            </a:r>
            <a:r>
              <a:rPr lang="en-US" altLang="zh-CN" sz="2200" b="1">
                <a:latin typeface="宋体" panose="02010600030101010101" pitchFamily="2" charset="-122"/>
              </a:rPr>
              <a:t>1</a:t>
            </a:r>
            <a:r>
              <a:rPr lang="zh-CN" altLang="en-US" sz="2200" b="1">
                <a:latin typeface="宋体" panose="02010600030101010101" pitchFamily="2" charset="-122"/>
              </a:rPr>
              <a:t>，</a:t>
            </a:r>
            <a:r>
              <a:rPr lang="en-US" altLang="zh-CN" sz="2200" b="1">
                <a:latin typeface="宋体" panose="02010600030101010101" pitchFamily="2" charset="-122"/>
              </a:rPr>
              <a:t>5</a:t>
            </a:r>
            <a:r>
              <a:rPr lang="zh-CN" altLang="en-US" sz="2200" b="1">
                <a:latin typeface="宋体" panose="02010600030101010101" pitchFamily="2" charset="-122"/>
              </a:rPr>
              <a:t>，</a:t>
            </a:r>
            <a:r>
              <a:rPr lang="en-US" altLang="zh-CN" sz="2200" b="1">
                <a:latin typeface="宋体" panose="02010600030101010101" pitchFamily="2" charset="-122"/>
              </a:rPr>
              <a:t>10</a:t>
            </a:r>
            <a:r>
              <a:rPr lang="zh-CN" altLang="en-US" sz="2200" b="1">
                <a:latin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2FC74F9-27C3-4E1B-8E90-61B68E0E55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/>
              <a:t>4. Thread </a:t>
            </a:r>
            <a:r>
              <a:rPr lang="zh-CN" altLang="en-US" sz="2800" b="1"/>
              <a:t>的子类创建线程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6DBD689-E5A7-4C1B-9FFD-BCFE23E14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83515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400" b="1"/>
              <a:t>    </a:t>
            </a:r>
            <a:r>
              <a:rPr lang="zh-CN" altLang="zh-CN" sz="2400">
                <a:latin typeface="Tahoma" panose="020B0604030504040204" pitchFamily="34" charset="0"/>
              </a:rPr>
              <a:t>★</a:t>
            </a:r>
            <a:r>
              <a:rPr lang="zh-CN" altLang="en-US" sz="2400" b="1">
                <a:latin typeface="宋体" panose="02010600030101010101" pitchFamily="2" charset="-122"/>
              </a:rPr>
              <a:t>在</a:t>
            </a:r>
            <a:r>
              <a:rPr lang="en-US" altLang="zh-CN" sz="2400" b="1">
                <a:latin typeface="宋体" panose="02010600030101010101" pitchFamily="2" charset="-122"/>
              </a:rPr>
              <a:t>Java</a:t>
            </a:r>
            <a:r>
              <a:rPr lang="zh-CN" altLang="en-US" sz="2400" b="1">
                <a:latin typeface="宋体" panose="02010600030101010101" pitchFamily="2" charset="-122"/>
              </a:rPr>
              <a:t>语言中，用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Thread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类或子类</a:t>
            </a:r>
            <a:r>
              <a:rPr lang="zh-CN" altLang="en-US" sz="2400" b="1">
                <a:latin typeface="宋体" panose="02010600030101010101" pitchFamily="2" charset="-122"/>
              </a:rPr>
              <a:t>创建线程对象。    用户可以扩展</a:t>
            </a:r>
            <a:r>
              <a:rPr lang="en-US" altLang="zh-CN" sz="2400" b="1">
                <a:latin typeface="宋体" panose="02010600030101010101" pitchFamily="2" charset="-122"/>
              </a:rPr>
              <a:t>Thread</a:t>
            </a:r>
            <a:r>
              <a:rPr lang="zh-CN" altLang="en-US" sz="2400" b="1">
                <a:latin typeface="宋体" panose="02010600030101010101" pitchFamily="2" charset="-122"/>
              </a:rPr>
              <a:t>类，但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需要重写父类的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run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  <a:r>
              <a:rPr lang="zh-CN" altLang="en-US" sz="2400" b="1">
                <a:latin typeface="宋体" panose="02010600030101010101" pitchFamily="2" charset="-122"/>
              </a:rPr>
              <a:t>，其目的是规定线程的具体操作，否则线程什么也不做，因为父类的</a:t>
            </a:r>
            <a:r>
              <a:rPr lang="en-US" altLang="zh-CN" sz="2400" b="1">
                <a:latin typeface="宋体" panose="02010600030101010101" pitchFamily="2" charset="-122"/>
              </a:rPr>
              <a:t>run</a:t>
            </a:r>
            <a:r>
              <a:rPr lang="zh-CN" altLang="en-US" sz="2400" b="1">
                <a:latin typeface="宋体" panose="02010600030101010101" pitchFamily="2" charset="-122"/>
              </a:rPr>
              <a:t>方法中没有任何操作语句。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zh-CN" altLang="en-US" sz="20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9AE3D9ED-6A4A-4591-9156-BAB95CD095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6013" y="2781300"/>
            <a:ext cx="6408737" cy="36718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public class ThreadDemo3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static void main(String args[ 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rgbClr val="0000CC"/>
                </a:solidFill>
              </a:rPr>
              <a:t>Left left=new Left();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Right right=new Right();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rgbClr val="0000CC"/>
                </a:solidFill>
              </a:rPr>
              <a:t>left.start();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right.start();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while(true)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if(left.n==8 || right.n==8)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System.exit(0);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}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000" b="1"/>
          </a:p>
        </p:txBody>
      </p:sp>
      <p:sp>
        <p:nvSpPr>
          <p:cNvPr id="22531" name="矩形 1">
            <a:extLst>
              <a:ext uri="{FF2B5EF4-FFF2-40B4-BE49-F238E27FC236}">
                <a16:creationId xmlns:a16="http://schemas.microsoft.com/office/drawing/2014/main" id="{EDEE4A4A-4730-413E-BF81-C6193E646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60400"/>
            <a:ext cx="74168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宋体" panose="02010600030101010101" pitchFamily="2" charset="-122"/>
              </a:rPr>
              <a:t>下面例子中，除主线程外还有两个线程，它们分别在命令行窗口的左侧和右侧顺序地一行一行地输出字符串。主线程负责判断输出的行数，当其中任何一个线程输出</a:t>
            </a:r>
            <a:r>
              <a:rPr lang="en-US" altLang="zh-CN" sz="2200" b="1">
                <a:latin typeface="宋体" panose="02010600030101010101" pitchFamily="2" charset="-122"/>
              </a:rPr>
              <a:t>8</a:t>
            </a:r>
            <a:r>
              <a:rPr lang="zh-CN" altLang="en-US" sz="2200" b="1">
                <a:latin typeface="宋体" panose="02010600030101010101" pitchFamily="2" charset="-122"/>
              </a:rPr>
              <a:t>行后，就结束进程。本例题中用到了</a:t>
            </a:r>
            <a:r>
              <a:rPr lang="en-US" altLang="zh-CN" sz="2200" b="1">
                <a:latin typeface="宋体" panose="02010600030101010101" pitchFamily="2" charset="-122"/>
              </a:rPr>
              <a:t>System</a:t>
            </a:r>
            <a:r>
              <a:rPr lang="zh-CN" altLang="en-US" sz="2200" b="1">
                <a:latin typeface="宋体" panose="02010600030101010101" pitchFamily="2" charset="-122"/>
              </a:rPr>
              <a:t>类中的类方法：</a:t>
            </a:r>
            <a:r>
              <a:rPr lang="en-US" altLang="zh-CN" sz="2200" b="1">
                <a:latin typeface="宋体" panose="02010600030101010101" pitchFamily="2" charset="-122"/>
              </a:rPr>
              <a:t>exit(int n)</a:t>
            </a:r>
            <a:r>
              <a:rPr lang="zh-CN" altLang="en-US" sz="2200" b="1">
                <a:latin typeface="宋体" panose="02010600030101010101" pitchFamily="2" charset="-122"/>
              </a:rPr>
              <a:t>，主线程使用该方法结束整个程序。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11D9EDC-E25B-4A1E-9B47-1D4A884CD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0113" y="188913"/>
            <a:ext cx="7077075" cy="64801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class Left </a:t>
            </a:r>
            <a:r>
              <a:rPr lang="en-US" altLang="zh-CN" sz="2000" b="1">
                <a:solidFill>
                  <a:srgbClr val="0000CC"/>
                </a:solidFill>
              </a:rPr>
              <a:t>extends Thread </a:t>
            </a:r>
            <a:r>
              <a:rPr lang="en-US" altLang="zh-CN" sz="2000" b="1"/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int n=0;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void run()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while(true)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n++; System.out.printf("\n%s","</a:t>
            </a:r>
            <a:r>
              <a:rPr lang="zh-CN" altLang="en-US" sz="2000" b="1"/>
              <a:t>我在左面写字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try { </a:t>
            </a:r>
            <a:r>
              <a:rPr lang="en-US" altLang="zh-CN" sz="2000" b="1">
                <a:solidFill>
                  <a:srgbClr val="0000CC"/>
                </a:solidFill>
              </a:rPr>
              <a:t>sleep</a:t>
            </a:r>
            <a:r>
              <a:rPr lang="en-US" altLang="zh-CN" sz="2000" b="1"/>
              <a:t>((int)(Math.random()*100)+100);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catch(InterruptedException e) {}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1000" b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class Right extends Thread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int n=0;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public void run()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while(true)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    n++; System.out.printf("\n%40s","</a:t>
            </a:r>
            <a:r>
              <a:rPr lang="zh-CN" altLang="en-US" sz="2000" b="1"/>
              <a:t>我在右面写字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    try { </a:t>
            </a:r>
            <a:r>
              <a:rPr lang="en-US" altLang="zh-CN" sz="2000" b="1">
                <a:solidFill>
                  <a:srgbClr val="0000CC"/>
                </a:solidFill>
              </a:rPr>
              <a:t>sleep</a:t>
            </a:r>
            <a:r>
              <a:rPr lang="en-US" altLang="zh-CN" sz="2000" b="1"/>
              <a:t>((int)(Math.random()*100)+100);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    catch(InterruptedException e) {}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0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EFFF007-9502-41D9-AD42-877B7A379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/>
              <a:t>5  </a:t>
            </a:r>
            <a:r>
              <a:rPr lang="zh-CN" altLang="en-US" sz="2800" b="1"/>
              <a:t>使用</a:t>
            </a:r>
            <a:r>
              <a:rPr lang="en-US" altLang="zh-CN" sz="2800" b="1"/>
              <a:t>Runable</a:t>
            </a:r>
            <a:r>
              <a:rPr lang="zh-CN" altLang="en-US" sz="2800" b="1"/>
              <a:t>接口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B5113069-E77F-42A9-9840-148955DF7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4513" y="1762125"/>
            <a:ext cx="7772400" cy="4114800"/>
          </a:xfrm>
        </p:spPr>
        <p:txBody>
          <a:bodyPr/>
          <a:lstStyle/>
          <a:p>
            <a:pPr marL="457200" lvl="1" indent="0" eaLnBrk="1" hangingPunct="1">
              <a:lnSpc>
                <a:spcPct val="80000"/>
              </a:lnSpc>
              <a:buClr>
                <a:srgbClr val="00B050"/>
              </a:buClr>
              <a:buFontTx/>
              <a:buNone/>
              <a:defRPr/>
            </a:pPr>
            <a:r>
              <a:rPr lang="zh-CN" altLang="zh-CN" sz="2400">
                <a:latin typeface="Tahoma" panose="020B0604030504040204" pitchFamily="34" charset="0"/>
              </a:rPr>
              <a:t>★</a:t>
            </a:r>
            <a:r>
              <a:rPr lang="en-US" altLang="zh-CN" sz="2400">
                <a:latin typeface="Tahoma" panose="020B0604030504040204" pitchFamily="34" charset="0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Runnable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接口</a:t>
            </a:r>
            <a:r>
              <a:rPr lang="zh-CN" altLang="en-US" sz="2400" b="1" dirty="0">
                <a:latin typeface="宋体" panose="02010600030101010101" pitchFamily="2" charset="-122"/>
              </a:rPr>
              <a:t>与目标对象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marL="457200" lvl="1" indent="0" eaLnBrk="1" hangingPunct="1">
              <a:lnSpc>
                <a:spcPct val="80000"/>
              </a:lnSpc>
              <a:buClr>
                <a:srgbClr val="00B050"/>
              </a:buClr>
              <a:buFontTx/>
              <a:buNone/>
              <a:defRPr/>
            </a:pPr>
            <a:endParaRPr lang="zh-CN" altLang="en-US" sz="800" b="1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创建线程的另一个途径是用</a:t>
            </a:r>
            <a:r>
              <a:rPr lang="en-US" altLang="zh-CN" sz="2000" b="1" dirty="0">
                <a:latin typeface="宋体" panose="02010600030101010101" pitchFamily="2" charset="-122"/>
              </a:rPr>
              <a:t>Thread</a:t>
            </a:r>
            <a:r>
              <a:rPr lang="zh-CN" altLang="en-US" sz="2000" b="1" dirty="0">
                <a:latin typeface="宋体" panose="02010600030101010101" pitchFamily="2" charset="-122"/>
              </a:rPr>
              <a:t>类创建线程对象。使用</a:t>
            </a:r>
            <a:r>
              <a:rPr lang="en-US" altLang="zh-CN" sz="2000" b="1" dirty="0">
                <a:latin typeface="宋体" panose="02010600030101010101" pitchFamily="2" charset="-122"/>
              </a:rPr>
              <a:t>Thread</a:t>
            </a:r>
            <a:r>
              <a:rPr lang="zh-CN" altLang="en-US" sz="2000" b="1" dirty="0">
                <a:latin typeface="宋体" panose="02010600030101010101" pitchFamily="2" charset="-122"/>
              </a:rPr>
              <a:t>创建线程对象时，通常使用的构造方法是：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zh-CN" altLang="en-US" sz="800" b="1" dirty="0"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r>
              <a:rPr lang="zh-CN" altLang="en-US" sz="2200" b="1" dirty="0">
                <a:latin typeface="宋体" panose="02010600030101010101" pitchFamily="2" charset="-122"/>
              </a:rPr>
              <a:t>   </a:t>
            </a:r>
            <a:r>
              <a:rPr lang="en-US" altLang="zh-CN" sz="2200" b="1" dirty="0">
                <a:solidFill>
                  <a:srgbClr val="0000CC"/>
                </a:solidFill>
                <a:latin typeface="宋体" panose="02010600030101010101" pitchFamily="2" charset="-122"/>
              </a:rPr>
              <a:t>Thread</a:t>
            </a:r>
            <a:r>
              <a:rPr lang="zh-CN" altLang="en-US" sz="2200" b="1" dirty="0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200" b="1" dirty="0">
                <a:solidFill>
                  <a:srgbClr val="0000CC"/>
                </a:solidFill>
                <a:latin typeface="宋体" panose="02010600030101010101" pitchFamily="2" charset="-122"/>
              </a:rPr>
              <a:t>Runnable target</a:t>
            </a:r>
            <a:r>
              <a:rPr lang="zh-CN" altLang="en-US" sz="2200" b="1" dirty="0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endParaRPr lang="en-US" altLang="zh-CN" sz="22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endParaRPr lang="zh-CN" altLang="en-US" sz="1000" b="1" dirty="0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该构造方法中的参数是一个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Runnable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类型的接口</a:t>
            </a:r>
            <a:r>
              <a:rPr lang="zh-CN" altLang="en-US" sz="2000" b="1" dirty="0">
                <a:latin typeface="宋体" panose="02010600030101010101" pitchFamily="2" charset="-122"/>
              </a:rPr>
              <a:t>，因此，在创建线程对象时必须向构造方法传递实现</a:t>
            </a:r>
            <a:r>
              <a:rPr lang="en-US" altLang="zh-CN" sz="2000" b="1" dirty="0">
                <a:latin typeface="宋体" panose="02010600030101010101" pitchFamily="2" charset="-122"/>
              </a:rPr>
              <a:t>Runnable</a:t>
            </a:r>
            <a:r>
              <a:rPr lang="zh-CN" altLang="en-US" sz="2000" b="1" dirty="0">
                <a:latin typeface="宋体" panose="02010600030101010101" pitchFamily="2" charset="-122"/>
              </a:rPr>
              <a:t>接口类的实例，该实例对象称作所创线程的目标对象。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当线程调用</a:t>
            </a:r>
            <a:r>
              <a:rPr lang="en-US" altLang="zh-CN" sz="2000" b="1" dirty="0">
                <a:latin typeface="宋体" panose="02010600030101010101" pitchFamily="2" charset="-122"/>
              </a:rPr>
              <a:t>start</a:t>
            </a:r>
            <a:r>
              <a:rPr lang="zh-CN" altLang="en-US" sz="2000" b="1" dirty="0">
                <a:latin typeface="宋体" panose="02010600030101010101" pitchFamily="2" charset="-122"/>
              </a:rPr>
              <a:t>方法后，一旦轮到它来享用</a:t>
            </a:r>
            <a:r>
              <a:rPr lang="en-US" altLang="zh-CN" sz="2000" b="1" dirty="0">
                <a:latin typeface="宋体" panose="02010600030101010101" pitchFamily="2" charset="-122"/>
              </a:rPr>
              <a:t>CPU</a:t>
            </a:r>
            <a:r>
              <a:rPr lang="zh-CN" altLang="en-US" sz="2000" b="1" dirty="0">
                <a:latin typeface="宋体" panose="02010600030101010101" pitchFamily="2" charset="-122"/>
              </a:rPr>
              <a:t>资源，目标对象就会自动调用接口中的</a:t>
            </a:r>
            <a:r>
              <a:rPr lang="en-US" altLang="zh-CN" sz="2000" b="1" dirty="0">
                <a:latin typeface="宋体" panose="02010600030101010101" pitchFamily="2" charset="-122"/>
              </a:rPr>
              <a:t>run</a:t>
            </a:r>
            <a:r>
              <a:rPr lang="zh-CN" altLang="en-US" sz="2000" b="1" dirty="0">
                <a:latin typeface="宋体" panose="02010600030101010101" pitchFamily="2" charset="-122"/>
              </a:rPr>
              <a:t>方法（接口回调），这一过程是自动实现的，用户程序只需要让线程调用</a:t>
            </a:r>
            <a:r>
              <a:rPr lang="en-US" altLang="zh-CN" sz="2000" b="1" dirty="0">
                <a:latin typeface="宋体" panose="02010600030101010101" pitchFamily="2" charset="-122"/>
              </a:rPr>
              <a:t>start</a:t>
            </a:r>
            <a:r>
              <a:rPr lang="zh-CN" altLang="en-US" sz="2000" b="1" dirty="0">
                <a:latin typeface="宋体" panose="02010600030101010101" pitchFamily="2" charset="-122"/>
              </a:rPr>
              <a:t>方法即可，也就是说，当线程被调度并转入运行状态时，所执行的就是</a:t>
            </a:r>
            <a:r>
              <a:rPr lang="en-US" altLang="zh-CN" sz="2000" b="1" dirty="0">
                <a:latin typeface="宋体" panose="02010600030101010101" pitchFamily="2" charset="-122"/>
              </a:rPr>
              <a:t>run()</a:t>
            </a:r>
            <a:r>
              <a:rPr lang="zh-CN" altLang="en-US" sz="2000" b="1" dirty="0">
                <a:latin typeface="宋体" panose="02010600030101010101" pitchFamily="2" charset="-122"/>
              </a:rPr>
              <a:t>方法中所规定的操作。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6A3D2991-0072-4C7B-B245-5FAF66CAC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1550" y="1987550"/>
            <a:ext cx="7416800" cy="47545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public class ThreadDemo4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public static void main(String args[ ])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String s1="</a:t>
            </a:r>
            <a:r>
              <a:rPr lang="zh-CN" altLang="en-US" sz="2000" b="1"/>
              <a:t>会计</a:t>
            </a:r>
            <a:r>
              <a:rPr lang="en-US" altLang="zh-CN" sz="2000" b="1"/>
              <a:t>", s2="</a:t>
            </a:r>
            <a:r>
              <a:rPr lang="zh-CN" altLang="en-US" sz="2000" b="1"/>
              <a:t>出纳</a:t>
            </a:r>
            <a:r>
              <a:rPr lang="en-US" altLang="zh-CN" sz="2000" b="1"/>
              <a:t>";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Bank bank=new Bank(s1, s2);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rgbClr val="FF0000"/>
                </a:solidFill>
              </a:rPr>
              <a:t>Thread</a:t>
            </a:r>
            <a:r>
              <a:rPr lang="en-US" altLang="zh-CN" sz="2000" b="1">
                <a:solidFill>
                  <a:srgbClr val="0000CC"/>
                </a:solidFill>
              </a:rPr>
              <a:t> zhang, cheng;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zhang=new </a:t>
            </a:r>
            <a:r>
              <a:rPr lang="en-US" altLang="zh-CN" sz="2000" b="1">
                <a:solidFill>
                  <a:srgbClr val="FF0000"/>
                </a:solidFill>
              </a:rPr>
              <a:t>Thread</a:t>
            </a:r>
            <a:r>
              <a:rPr lang="en-US" altLang="zh-CN" sz="2000" b="1"/>
              <a:t>(bank);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cheng=new </a:t>
            </a:r>
            <a:r>
              <a:rPr lang="en-US" altLang="zh-CN" sz="2000" b="1">
                <a:solidFill>
                  <a:srgbClr val="FF0000"/>
                </a:solidFill>
              </a:rPr>
              <a:t>Thread</a:t>
            </a:r>
            <a:r>
              <a:rPr lang="en-US" altLang="zh-CN" sz="2000" b="1"/>
              <a:t>(bank)</a:t>
            </a:r>
            <a:r>
              <a:rPr lang="en-US" altLang="zh-CN" sz="2000" b="1">
                <a:solidFill>
                  <a:srgbClr val="0000CC"/>
                </a:solidFill>
              </a:rPr>
              <a:t>; </a:t>
            </a:r>
            <a:endParaRPr lang="zh-CN" altLang="en-US" sz="2000" b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b="1"/>
              <a:t>        </a:t>
            </a:r>
            <a:r>
              <a:rPr lang="en-US" altLang="zh-CN" sz="2000" b="1">
                <a:solidFill>
                  <a:srgbClr val="0000CC"/>
                </a:solidFill>
              </a:rPr>
              <a:t>zhang.setName</a:t>
            </a:r>
            <a:r>
              <a:rPr lang="en-US" altLang="zh-CN" sz="2000" b="1"/>
              <a:t>(s1)</a:t>
            </a:r>
            <a:r>
              <a:rPr lang="en-US" altLang="zh-CN" sz="2000" b="1">
                <a:solidFill>
                  <a:srgbClr val="0000CC"/>
                </a:solidFill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cheng.setName</a:t>
            </a:r>
            <a:r>
              <a:rPr lang="en-US" altLang="zh-CN" sz="2000" b="1"/>
              <a:t>(s2)</a:t>
            </a:r>
            <a:r>
              <a:rPr lang="en-US" altLang="zh-CN" sz="2000" b="1">
                <a:solidFill>
                  <a:srgbClr val="0000CC"/>
                </a:solidFill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rgbClr val="00B050"/>
                </a:solidFill>
              </a:rPr>
              <a:t>bank.setMoney</a:t>
            </a:r>
            <a:r>
              <a:rPr lang="en-US" altLang="zh-CN" sz="2000" b="1"/>
              <a:t>(120);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chemeClr val="tx2"/>
                </a:solidFill>
              </a:rPr>
              <a:t>zhang.start();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>
                <a:solidFill>
                  <a:schemeClr val="tx2"/>
                </a:solidFill>
              </a:rPr>
              <a:t>        cheng.start();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}</a:t>
            </a:r>
          </a:p>
        </p:txBody>
      </p:sp>
      <p:sp>
        <p:nvSpPr>
          <p:cNvPr id="27651" name="矩形 1">
            <a:extLst>
              <a:ext uri="{FF2B5EF4-FFF2-40B4-BE49-F238E27FC236}">
                <a16:creationId xmlns:a16="http://schemas.microsoft.com/office/drawing/2014/main" id="{955FCFB7-493D-446A-B413-BCE17A7B8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50863"/>
            <a:ext cx="77771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宋体" panose="02010600030101010101" pitchFamily="2" charset="-122"/>
              </a:rPr>
              <a:t>下面的例子中，两个线程：</a:t>
            </a:r>
            <a:r>
              <a:rPr lang="en-US" altLang="zh-CN" sz="2000" b="1">
                <a:latin typeface="宋体" panose="02010600030101010101" pitchFamily="2" charset="-122"/>
              </a:rPr>
              <a:t>zhang</a:t>
            </a:r>
            <a:r>
              <a:rPr lang="zh-CN" altLang="en-US" sz="2000" b="1">
                <a:latin typeface="宋体" panose="02010600030101010101" pitchFamily="2" charset="-122"/>
              </a:rPr>
              <a:t>和</a:t>
            </a:r>
            <a:r>
              <a:rPr lang="en-US" altLang="zh-CN" sz="2000" b="1">
                <a:latin typeface="宋体" panose="02010600030101010101" pitchFamily="2" charset="-122"/>
              </a:rPr>
              <a:t>cheng</a:t>
            </a:r>
            <a:r>
              <a:rPr lang="zh-CN" altLang="en-US" sz="2000" b="1">
                <a:latin typeface="宋体" panose="02010600030101010101" pitchFamily="2" charset="-122"/>
              </a:rPr>
              <a:t>，使用同一目标对象</a:t>
            </a:r>
            <a:r>
              <a:rPr lang="en-US" altLang="zh-CN" sz="2000" b="1">
                <a:latin typeface="宋体" panose="02010600030101010101" pitchFamily="2" charset="-122"/>
              </a:rPr>
              <a:t>bank</a:t>
            </a:r>
            <a:r>
              <a:rPr lang="zh-CN" altLang="en-US" sz="2000" b="1">
                <a:latin typeface="宋体" panose="02010600030101010101" pitchFamily="2" charset="-122"/>
              </a:rPr>
              <a:t>。两个线程共享目标对象的</a:t>
            </a:r>
            <a:r>
              <a:rPr lang="en-US" altLang="zh-CN" sz="2000" b="1">
                <a:latin typeface="宋体" panose="02010600030101010101" pitchFamily="2" charset="-122"/>
              </a:rPr>
              <a:t>money</a:t>
            </a:r>
            <a:r>
              <a:rPr lang="zh-CN" altLang="en-US" sz="2000" b="1">
                <a:latin typeface="宋体" panose="02010600030101010101" pitchFamily="2" charset="-122"/>
              </a:rPr>
              <a:t>。当</a:t>
            </a:r>
            <a:r>
              <a:rPr lang="en-US" altLang="zh-CN" sz="2000" b="1">
                <a:latin typeface="宋体" panose="02010600030101010101" pitchFamily="2" charset="-122"/>
              </a:rPr>
              <a:t>money</a:t>
            </a:r>
            <a:r>
              <a:rPr lang="zh-CN" altLang="en-US" sz="2000" b="1">
                <a:latin typeface="宋体" panose="02010600030101010101" pitchFamily="2" charset="-122"/>
              </a:rPr>
              <a:t>的值小于</a:t>
            </a:r>
            <a:r>
              <a:rPr lang="en-US" altLang="zh-CN" sz="2000" b="1">
                <a:latin typeface="宋体" panose="02010600030101010101" pitchFamily="2" charset="-122"/>
              </a:rPr>
              <a:t>100</a:t>
            </a:r>
            <a:r>
              <a:rPr lang="zh-CN" altLang="en-US" sz="2000" b="1">
                <a:latin typeface="宋体" panose="02010600030101010101" pitchFamily="2" charset="-122"/>
              </a:rPr>
              <a:t>时，线程</a:t>
            </a:r>
            <a:r>
              <a:rPr lang="en-US" altLang="zh-CN" sz="2000" b="1">
                <a:latin typeface="宋体" panose="02010600030101010101" pitchFamily="2" charset="-122"/>
              </a:rPr>
              <a:t>zhang</a:t>
            </a:r>
            <a:r>
              <a:rPr lang="zh-CN" altLang="en-US" sz="2000" b="1">
                <a:latin typeface="宋体" panose="02010600030101010101" pitchFamily="2" charset="-122"/>
              </a:rPr>
              <a:t>结束自己的</a:t>
            </a:r>
            <a:r>
              <a:rPr lang="en-US" altLang="zh-CN" sz="2000" b="1">
                <a:latin typeface="宋体" panose="02010600030101010101" pitchFamily="2" charset="-122"/>
              </a:rPr>
              <a:t>run</a:t>
            </a:r>
            <a:r>
              <a:rPr lang="zh-CN" altLang="en-US" sz="2000" b="1">
                <a:latin typeface="宋体" panose="02010600030101010101" pitchFamily="2" charset="-122"/>
              </a:rPr>
              <a:t>方法进入死亡状态；当</a:t>
            </a:r>
            <a:r>
              <a:rPr lang="en-US" altLang="zh-CN" sz="2000" b="1">
                <a:latin typeface="宋体" panose="02010600030101010101" pitchFamily="2" charset="-122"/>
              </a:rPr>
              <a:t>money</a:t>
            </a:r>
            <a:r>
              <a:rPr lang="zh-CN" altLang="en-US" sz="2000" b="1">
                <a:latin typeface="宋体" panose="02010600030101010101" pitchFamily="2" charset="-122"/>
              </a:rPr>
              <a:t>的值小于</a:t>
            </a:r>
            <a:r>
              <a:rPr lang="en-US" altLang="zh-CN" sz="2000" b="1">
                <a:latin typeface="宋体" panose="02010600030101010101" pitchFamily="2" charset="-122"/>
              </a:rPr>
              <a:t>60</a:t>
            </a:r>
            <a:r>
              <a:rPr lang="zh-CN" altLang="en-US" sz="2000" b="1">
                <a:latin typeface="宋体" panose="02010600030101010101" pitchFamily="2" charset="-122"/>
              </a:rPr>
              <a:t>时，线程</a:t>
            </a:r>
            <a:r>
              <a:rPr lang="en-US" altLang="zh-CN" sz="2000" b="1">
                <a:latin typeface="宋体" panose="02010600030101010101" pitchFamily="2" charset="-122"/>
              </a:rPr>
              <a:t>cheng</a:t>
            </a:r>
            <a:r>
              <a:rPr lang="zh-CN" altLang="en-US" sz="2000" b="1">
                <a:latin typeface="宋体" panose="02010600030101010101" pitchFamily="2" charset="-122"/>
              </a:rPr>
              <a:t>结束自己的</a:t>
            </a:r>
            <a:r>
              <a:rPr lang="en-US" altLang="zh-CN" sz="2000" b="1">
                <a:latin typeface="宋体" panose="02010600030101010101" pitchFamily="2" charset="-122"/>
              </a:rPr>
              <a:t>run</a:t>
            </a:r>
            <a:r>
              <a:rPr lang="zh-CN" altLang="en-US" sz="2000" b="1">
                <a:latin typeface="宋体" panose="02010600030101010101" pitchFamily="2" charset="-122"/>
              </a:rPr>
              <a:t>方法进入死亡状态。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0EE3004-92A4-420C-961E-7AEE6FBDB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1800" y="404813"/>
            <a:ext cx="7019925" cy="61928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200" b="1"/>
              <a:t>//Bank</a:t>
            </a:r>
            <a:r>
              <a:rPr lang="zh-CN" altLang="en-US" sz="2200" b="1"/>
              <a:t>必须实现</a:t>
            </a:r>
            <a:r>
              <a:rPr lang="en-US" altLang="zh-CN" sz="2200" b="1"/>
              <a:t>Runnable</a:t>
            </a:r>
            <a:r>
              <a:rPr lang="zh-CN" altLang="en-US" sz="2200" b="1"/>
              <a:t>接口</a:t>
            </a:r>
            <a:endParaRPr lang="en-US" altLang="zh-CN" sz="2200" b="1"/>
          </a:p>
          <a:p>
            <a:pPr eaLnBrk="1" hangingPunct="1">
              <a:buFontTx/>
              <a:buNone/>
            </a:pPr>
            <a:r>
              <a:rPr lang="en-US" altLang="zh-CN" sz="2200" b="1"/>
              <a:t>class Bank </a:t>
            </a:r>
            <a:r>
              <a:rPr lang="en-US" altLang="zh-CN" sz="2200" b="1">
                <a:solidFill>
                  <a:srgbClr val="FF0000"/>
                </a:solidFill>
              </a:rPr>
              <a:t>implements Runnable </a:t>
            </a:r>
            <a:r>
              <a:rPr lang="en-US" altLang="zh-CN" sz="2200" b="1"/>
              <a:t>{ </a:t>
            </a:r>
            <a:endParaRPr lang="zh-CN" altLang="en-US" sz="2200" b="1"/>
          </a:p>
          <a:p>
            <a:pPr eaLnBrk="1" hangingPunct="1">
              <a:buFontTx/>
              <a:buNone/>
            </a:pPr>
            <a:r>
              <a:rPr lang="zh-CN" altLang="en-US" sz="2200" b="1"/>
              <a:t>    </a:t>
            </a:r>
            <a:r>
              <a:rPr lang="en-US" altLang="zh-CN" sz="2200" b="1">
                <a:solidFill>
                  <a:srgbClr val="0000CC"/>
                </a:solidFill>
              </a:rPr>
              <a:t>private int money=0;</a:t>
            </a:r>
          </a:p>
          <a:p>
            <a:pPr eaLnBrk="1" hangingPunct="1">
              <a:buFontTx/>
              <a:buNone/>
            </a:pPr>
            <a:r>
              <a:rPr lang="en-US" altLang="zh-CN" sz="2200" b="1"/>
              <a:t>    String name1, name2;</a:t>
            </a:r>
          </a:p>
          <a:p>
            <a:pPr eaLnBrk="1" hangingPunct="1">
              <a:buFontTx/>
              <a:buNone/>
            </a:pPr>
            <a:r>
              <a:rPr lang="en-US" altLang="zh-CN" sz="2200" b="1"/>
              <a:t>    Bank(String s1,String s2) {</a:t>
            </a:r>
          </a:p>
          <a:p>
            <a:pPr eaLnBrk="1" hangingPunct="1">
              <a:buFontTx/>
              <a:buNone/>
            </a:pPr>
            <a:r>
              <a:rPr lang="en-US" altLang="zh-CN" sz="2200" b="1"/>
              <a:t>        name1=s1;</a:t>
            </a:r>
          </a:p>
          <a:p>
            <a:pPr eaLnBrk="1" hangingPunct="1">
              <a:buFontTx/>
              <a:buNone/>
            </a:pPr>
            <a:r>
              <a:rPr lang="en-US" altLang="zh-CN" sz="2200" b="1"/>
              <a:t>        name2=s2;</a:t>
            </a:r>
          </a:p>
          <a:p>
            <a:pPr eaLnBrk="1" hangingPunct="1">
              <a:buFontTx/>
              <a:buNone/>
            </a:pPr>
            <a:r>
              <a:rPr lang="en-US" altLang="zh-CN" sz="2200" b="1"/>
              <a:t>    } </a:t>
            </a:r>
            <a:endParaRPr lang="zh-CN" altLang="en-US" sz="2200" b="1"/>
          </a:p>
          <a:p>
            <a:pPr eaLnBrk="1" hangingPunct="1">
              <a:buFontTx/>
              <a:buNone/>
            </a:pPr>
            <a:endParaRPr lang="en-US" altLang="zh-CN" sz="2200" b="1"/>
          </a:p>
          <a:p>
            <a:pPr eaLnBrk="1" hangingPunct="1">
              <a:buFontTx/>
              <a:buNone/>
            </a:pPr>
            <a:r>
              <a:rPr lang="en-US" altLang="zh-CN" sz="2200" b="1"/>
              <a:t>    public void setMoney(int mount) {</a:t>
            </a:r>
          </a:p>
          <a:p>
            <a:pPr eaLnBrk="1" hangingPunct="1">
              <a:buFontTx/>
              <a:buNone/>
            </a:pPr>
            <a:r>
              <a:rPr lang="en-US" altLang="zh-CN" sz="2200" b="1"/>
              <a:t>        money=mount;</a:t>
            </a:r>
          </a:p>
          <a:p>
            <a:pPr eaLnBrk="1" hangingPunct="1">
              <a:buFontTx/>
              <a:buNone/>
            </a:pPr>
            <a:r>
              <a:rPr lang="en-US" altLang="zh-CN" sz="2200" b="1"/>
              <a:t>    }</a:t>
            </a:r>
          </a:p>
          <a:p>
            <a:pPr eaLnBrk="1" hangingPunct="1">
              <a:buFontTx/>
              <a:buNone/>
            </a:pPr>
            <a:endParaRPr lang="en-US" altLang="zh-CN" sz="2200" b="1"/>
          </a:p>
          <a:p>
            <a:pPr eaLnBrk="1" hangingPunct="1">
              <a:buFontTx/>
              <a:buNone/>
            </a:pPr>
            <a:r>
              <a:rPr lang="en-US" altLang="zh-CN" sz="2200" b="1"/>
              <a:t>    //</a:t>
            </a:r>
            <a:r>
              <a:rPr lang="zh-CN" altLang="en-US" sz="2200" b="1"/>
              <a:t>接下页</a:t>
            </a:r>
            <a:endParaRPr lang="en-US" altLang="zh-CN" sz="2200" b="1"/>
          </a:p>
          <a:p>
            <a:pPr eaLnBrk="1" hangingPunct="1">
              <a:buFontTx/>
              <a:buNone/>
            </a:pP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A1A27C2-C041-4821-84A7-53DB3FD5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15888"/>
            <a:ext cx="8893175" cy="66690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public void run() {                //</a:t>
            </a:r>
            <a:r>
              <a:rPr lang="zh-CN" altLang="en-US" sz="2000" b="1"/>
              <a:t>接口中的</a:t>
            </a:r>
            <a:r>
              <a:rPr lang="en-US" altLang="zh-CN" sz="2000" b="1"/>
              <a:t>run</a:t>
            </a:r>
            <a:r>
              <a:rPr lang="zh-CN" altLang="en-US" sz="2000" b="1"/>
              <a:t>方法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/>
              <a:t>        </a:t>
            </a:r>
            <a:r>
              <a:rPr lang="en-US" altLang="zh-CN" sz="2000" b="1"/>
              <a:t>while(true)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money=money-10;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		//</a:t>
            </a:r>
            <a:r>
              <a:rPr lang="zh-CN" altLang="en-US" sz="2000" b="1"/>
              <a:t>返回对当前正在执行的线程对象的引用</a:t>
            </a: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if( </a:t>
            </a:r>
            <a:r>
              <a:rPr lang="en-US" altLang="zh-CN" sz="2000" b="1">
                <a:solidFill>
                  <a:srgbClr val="0000CC"/>
                </a:solidFill>
              </a:rPr>
              <a:t>Thread.currentThread().</a:t>
            </a:r>
            <a:r>
              <a:rPr lang="en-US" altLang="zh-CN" sz="2000" b="1">
                <a:solidFill>
                  <a:schemeClr val="hlink"/>
                </a:solidFill>
              </a:rPr>
              <a:t>getName().</a:t>
            </a:r>
            <a:r>
              <a:rPr lang="en-US" altLang="zh-CN" sz="2000" b="1"/>
              <a:t>equals(name1))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System.out.println("</a:t>
            </a:r>
            <a:r>
              <a:rPr lang="zh-CN" altLang="en-US" sz="2000" b="1"/>
              <a:t>我是</a:t>
            </a:r>
            <a:r>
              <a:rPr lang="en-US" altLang="zh-CN" sz="2000" b="1"/>
              <a:t>"+name1+"</a:t>
            </a:r>
            <a:r>
              <a:rPr lang="zh-CN" altLang="en-US" sz="2000" b="1"/>
              <a:t>现在有</a:t>
            </a:r>
            <a:r>
              <a:rPr lang="en-US" altLang="zh-CN" sz="2000" b="1"/>
              <a:t>"+money+"</a:t>
            </a:r>
            <a:r>
              <a:rPr lang="zh-CN" altLang="en-US" sz="2000" b="1"/>
              <a:t>元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if(money&lt;=100)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   System.out.println(name1+"</a:t>
            </a:r>
            <a:r>
              <a:rPr lang="zh-CN" altLang="en-US" sz="2000" b="1"/>
              <a:t>进入死亡状态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   </a:t>
            </a:r>
            <a:r>
              <a:rPr lang="en-US" altLang="zh-CN" sz="2000" b="1">
                <a:solidFill>
                  <a:srgbClr val="0000CC"/>
                </a:solidFill>
              </a:rPr>
              <a:t>return;</a:t>
            </a:r>
            <a:r>
              <a:rPr lang="en-US" altLang="zh-CN" sz="2000" b="1"/>
              <a:t>         //</a:t>
            </a:r>
            <a:r>
              <a:rPr lang="zh-CN" altLang="en-US" sz="2000" b="1"/>
              <a:t>如果</a:t>
            </a:r>
            <a:r>
              <a:rPr lang="en-US" altLang="zh-CN" sz="2000" b="1"/>
              <a:t>money</a:t>
            </a:r>
            <a:r>
              <a:rPr lang="zh-CN" altLang="en-US" sz="2000" b="1"/>
              <a:t>小于</a:t>
            </a:r>
            <a:r>
              <a:rPr lang="en-US" altLang="zh-CN" sz="2000" b="1"/>
              <a:t>100</a:t>
            </a:r>
            <a:r>
              <a:rPr lang="zh-CN" altLang="en-US" sz="2000" b="1"/>
              <a:t>，当前线程结束</a:t>
            </a:r>
            <a:r>
              <a:rPr lang="en-US" altLang="zh-CN" sz="2000" b="1"/>
              <a:t>run</a:t>
            </a:r>
            <a:r>
              <a:rPr lang="zh-CN" altLang="en-US" sz="2000" b="1"/>
              <a:t>方法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/>
              <a:t>               </a:t>
            </a:r>
            <a:r>
              <a:rPr lang="en-US" altLang="zh-CN" sz="2000" b="1"/>
              <a:t>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else </a:t>
            </a:r>
            <a:r>
              <a:rPr lang="en-US" altLang="zh-CN" sz="2000" b="1">
                <a:solidFill>
                  <a:srgbClr val="0000CC"/>
                </a:solidFill>
              </a:rPr>
              <a:t>if(Thread.currentThread()</a:t>
            </a:r>
            <a:r>
              <a:rPr lang="en-US" altLang="zh-CN" sz="2000" b="1"/>
              <a:t>.</a:t>
            </a:r>
            <a:r>
              <a:rPr lang="en-US" altLang="zh-CN" sz="2000" b="1">
                <a:solidFill>
                  <a:schemeClr val="hlink"/>
                </a:solidFill>
              </a:rPr>
              <a:t>getName().</a:t>
            </a:r>
            <a:r>
              <a:rPr lang="en-US" altLang="zh-CN" sz="2000" b="1"/>
              <a:t>equals(name2))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  System.out.println("</a:t>
            </a:r>
            <a:r>
              <a:rPr lang="zh-CN" altLang="en-US" sz="2000" b="1"/>
              <a:t>我是</a:t>
            </a:r>
            <a:r>
              <a:rPr lang="en-US" altLang="zh-CN" sz="2000" b="1"/>
              <a:t>"+name2+"</a:t>
            </a:r>
            <a:r>
              <a:rPr lang="zh-CN" altLang="en-US" sz="2000" b="1"/>
              <a:t>现在有</a:t>
            </a:r>
            <a:r>
              <a:rPr lang="en-US" altLang="zh-CN" sz="2000" b="1"/>
              <a:t>"+money+"</a:t>
            </a:r>
            <a:r>
              <a:rPr lang="zh-CN" altLang="en-US" sz="2000" b="1"/>
              <a:t>元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  if(money&lt;=60)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    System.out.println(name2+"</a:t>
            </a:r>
            <a:r>
              <a:rPr lang="zh-CN" altLang="en-US" sz="2000" b="1"/>
              <a:t>进入死亡状态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    return;</a:t>
            </a:r>
            <a:r>
              <a:rPr lang="en-US" altLang="zh-CN" sz="2000" b="1"/>
              <a:t>         //</a:t>
            </a:r>
            <a:r>
              <a:rPr lang="zh-CN" altLang="en-US" sz="2000" b="1"/>
              <a:t>如果</a:t>
            </a:r>
            <a:r>
              <a:rPr lang="en-US" altLang="zh-CN" sz="2000" b="1"/>
              <a:t>money</a:t>
            </a:r>
            <a:r>
              <a:rPr lang="zh-CN" altLang="en-US" sz="2000" b="1"/>
              <a:t>小于</a:t>
            </a:r>
            <a:r>
              <a:rPr lang="en-US" altLang="zh-CN" sz="2000" b="1"/>
              <a:t>60</a:t>
            </a:r>
            <a:r>
              <a:rPr lang="zh-CN" altLang="en-US" sz="2000" b="1"/>
              <a:t>，当前线程结束</a:t>
            </a:r>
            <a:r>
              <a:rPr lang="en-US" altLang="zh-CN" sz="2000" b="1"/>
              <a:t>run</a:t>
            </a:r>
            <a:r>
              <a:rPr lang="zh-CN" altLang="en-US" sz="2000" b="1"/>
              <a:t>方法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/>
              <a:t>                 </a:t>
            </a:r>
            <a:r>
              <a:rPr lang="en-US" altLang="zh-CN" sz="2000" b="1"/>
              <a:t>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try{ Thread.sleep(800);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catch(InterruptedException e) {}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}}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85013ED7-0911-4240-99A6-F85007C270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1938" y="620713"/>
            <a:ext cx="8270875" cy="4321175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Clr>
                <a:srgbClr val="00B05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latin typeface="宋体" panose="02010600030101010101" pitchFamily="2" charset="-122"/>
              </a:rPr>
              <a:t>关于</a:t>
            </a:r>
            <a:r>
              <a:rPr lang="en-US" altLang="zh-CN" sz="2400" b="1">
                <a:latin typeface="宋体" panose="02010600030101010101" pitchFamily="2" charset="-122"/>
              </a:rPr>
              <a:t>run</a:t>
            </a:r>
            <a:r>
              <a:rPr lang="zh-CN" altLang="en-US" sz="2400" b="1">
                <a:latin typeface="宋体" panose="02010600030101010101" pitchFamily="2" charset="-122"/>
              </a:rPr>
              <a:t>方法中的局部变量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400" b="1">
                <a:latin typeface="宋体" panose="02010600030101010101" pitchFamily="2" charset="-122"/>
              </a:rPr>
              <a:t>      对于具有相同目标对象的线程，当其中一个线程使用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资源时，目标对象自动调用接口中的</a:t>
            </a:r>
            <a:r>
              <a:rPr lang="en-US" altLang="zh-CN" sz="2400" b="1">
                <a:latin typeface="宋体" panose="02010600030101010101" pitchFamily="2" charset="-122"/>
              </a:rPr>
              <a:t>run</a:t>
            </a:r>
            <a:r>
              <a:rPr lang="zh-CN" altLang="en-US" sz="2400" b="1">
                <a:latin typeface="宋体" panose="02010600030101010101" pitchFamily="2" charset="-122"/>
              </a:rPr>
              <a:t>方法，当轮到另一个线程享用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资源时，目标对象会再次调用接口中的</a:t>
            </a:r>
            <a:r>
              <a:rPr lang="en-US" altLang="zh-CN" sz="2400" b="1">
                <a:latin typeface="宋体" panose="02010600030101010101" pitchFamily="2" charset="-122"/>
              </a:rPr>
              <a:t>run</a:t>
            </a:r>
            <a:r>
              <a:rPr lang="zh-CN" altLang="en-US" sz="2400" b="1">
                <a:latin typeface="宋体" panose="02010600030101010101" pitchFamily="2" charset="-122"/>
              </a:rPr>
              <a:t>方法。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不同线程的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run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方法中的</a:t>
            </a:r>
            <a:r>
              <a:rPr lang="zh-CN" altLang="en-US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局部变量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互不干扰</a:t>
            </a:r>
            <a:r>
              <a:rPr lang="zh-CN" altLang="en-US" sz="2400" b="1">
                <a:latin typeface="宋体" panose="02010600030101010101" pitchFamily="2" charset="-122"/>
              </a:rPr>
              <a:t>，一个线程改变了自己的</a:t>
            </a:r>
            <a:r>
              <a:rPr lang="en-US" altLang="zh-CN" sz="2400" b="1">
                <a:latin typeface="宋体" panose="02010600030101010101" pitchFamily="2" charset="-122"/>
              </a:rPr>
              <a:t>run</a:t>
            </a:r>
            <a:r>
              <a:rPr lang="zh-CN" altLang="en-US" sz="2400" b="1">
                <a:latin typeface="宋体" panose="02010600030101010101" pitchFamily="2" charset="-122"/>
              </a:rPr>
              <a:t>方法中局部变量的值不会影响其他线程的</a:t>
            </a:r>
            <a:r>
              <a:rPr lang="en-US" altLang="zh-CN" sz="2400" b="1">
                <a:latin typeface="宋体" panose="02010600030101010101" pitchFamily="2" charset="-122"/>
              </a:rPr>
              <a:t>run</a:t>
            </a:r>
            <a:r>
              <a:rPr lang="zh-CN" altLang="en-US" sz="2400" b="1">
                <a:latin typeface="宋体" panose="02010600030101010101" pitchFamily="2" charset="-122"/>
              </a:rPr>
              <a:t>方法中的局部变量。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400" b="1"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>
                <a:solidFill>
                  <a:srgbClr val="0070C0"/>
                </a:solidFill>
                <a:latin typeface="宋体" panose="02010600030101010101" pitchFamily="2" charset="-122"/>
              </a:rPr>
              <a:t>看下页的例子</a:t>
            </a:r>
            <a:endParaRPr lang="en-US" altLang="zh-CN" sz="2400" b="1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>
            <a:extLst>
              <a:ext uri="{FF2B5EF4-FFF2-40B4-BE49-F238E27FC236}">
                <a16:creationId xmlns:a16="http://schemas.microsoft.com/office/drawing/2014/main" id="{CF5819B2-52FB-45F0-A1CB-8F585E1196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60350"/>
            <a:ext cx="8229600" cy="64817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public class ThreadDemo6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public static void main(String args[ 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String s1="</a:t>
            </a:r>
            <a:r>
              <a:rPr lang="zh-CN" altLang="en-US" sz="2200" b="1"/>
              <a:t>张三</a:t>
            </a:r>
            <a:r>
              <a:rPr lang="en-US" altLang="zh-CN" sz="2200" b="1"/>
              <a:t>",s2="Jam.keven";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Move move=new Move(s1,s2);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</a:t>
            </a:r>
            <a:r>
              <a:rPr lang="en-US" altLang="zh-CN" sz="2200" b="1">
                <a:solidFill>
                  <a:srgbClr val="0000CC"/>
                </a:solidFill>
              </a:rPr>
              <a:t>Thread zhang,keven;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>
                <a:solidFill>
                  <a:srgbClr val="0000CC"/>
                </a:solidFill>
              </a:rPr>
              <a:t>        zhang=new Thread(</a:t>
            </a:r>
            <a:r>
              <a:rPr lang="en-US" altLang="zh-CN" sz="2200" b="1">
                <a:solidFill>
                  <a:srgbClr val="FF0066"/>
                </a:solidFill>
              </a:rPr>
              <a:t>move</a:t>
            </a:r>
            <a:r>
              <a:rPr lang="en-US" altLang="zh-CN" sz="2200" b="1">
                <a:solidFill>
                  <a:srgbClr val="0000CC"/>
                </a:solidFill>
              </a:rPr>
              <a:t>);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>
                <a:solidFill>
                  <a:srgbClr val="0000CC"/>
                </a:solidFill>
              </a:rPr>
              <a:t>        keven=new Thread(</a:t>
            </a:r>
            <a:r>
              <a:rPr lang="en-US" altLang="zh-CN" sz="2200" b="1">
                <a:solidFill>
                  <a:srgbClr val="FF0066"/>
                </a:solidFill>
              </a:rPr>
              <a:t>move</a:t>
            </a:r>
            <a:r>
              <a:rPr lang="en-US" altLang="zh-CN" sz="2200" b="1">
                <a:solidFill>
                  <a:srgbClr val="0000CC"/>
                </a:solidFill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zhang.setName(</a:t>
            </a:r>
            <a:r>
              <a:rPr lang="en-US" altLang="zh-CN" sz="2200" b="1">
                <a:solidFill>
                  <a:srgbClr val="00B050"/>
                </a:solidFill>
              </a:rPr>
              <a:t>s1</a:t>
            </a:r>
            <a:r>
              <a:rPr lang="en-US" altLang="zh-CN" sz="2200" b="1"/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keven.setName(</a:t>
            </a:r>
            <a:r>
              <a:rPr lang="en-US" altLang="zh-CN" sz="2200" b="1">
                <a:solidFill>
                  <a:srgbClr val="00B050"/>
                </a:solidFill>
              </a:rPr>
              <a:t>s2</a:t>
            </a:r>
            <a:r>
              <a:rPr lang="en-US" altLang="zh-CN" sz="2200" b="1"/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</a:t>
            </a:r>
            <a:r>
              <a:rPr lang="en-US" altLang="zh-CN" sz="2200" b="1">
                <a:solidFill>
                  <a:srgbClr val="0000CC"/>
                </a:solidFill>
              </a:rPr>
              <a:t>zhang.start();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>
                <a:solidFill>
                  <a:srgbClr val="0000CC"/>
                </a:solidFill>
              </a:rPr>
              <a:t>        keven.start();</a:t>
            </a:r>
            <a:r>
              <a:rPr lang="en-US" altLang="zh-CN" sz="2200" b="1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class Move </a:t>
            </a:r>
            <a:r>
              <a:rPr lang="en-US" altLang="zh-CN" sz="2200" b="1">
                <a:solidFill>
                  <a:srgbClr val="0000CC"/>
                </a:solidFill>
              </a:rPr>
              <a:t>implements Runnable </a:t>
            </a:r>
            <a:r>
              <a:rPr lang="en-US" altLang="zh-CN" sz="2200" b="1"/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String s1,s2;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Move(String s1,String s2)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this.s1=s1;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this.s2=s2;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} </a:t>
            </a:r>
            <a:endParaRPr lang="zh-CN" altLang="en-US" sz="2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2C133C9-AB46-43A3-B117-228544862B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/>
              <a:t>1. Java</a:t>
            </a:r>
            <a:r>
              <a:rPr lang="zh-CN" altLang="en-US" sz="2800" b="1"/>
              <a:t>中的线程 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C3122D56-AF55-4D2D-B9AA-E0383D2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8362950" cy="3887788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CN" altLang="zh-CN" sz="2400">
                <a:latin typeface="Tahoma" panose="020B0604030504040204" pitchFamily="34" charset="0"/>
              </a:rPr>
              <a:t>★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线程</a:t>
            </a:r>
            <a:r>
              <a:rPr lang="zh-CN" altLang="en-US" sz="2400" b="1" dirty="0"/>
              <a:t>是比进程更小的执行单位。一个进程在其执行过程中，可以产生多个线程，形成多条执行线索，每条线索，即每个线程也有它自身的产生、存在和消亡的过程，也是一个动态的概念。</a:t>
            </a:r>
            <a:endParaRPr lang="en-US" altLang="zh-CN" sz="2400" b="1" dirty="0"/>
          </a:p>
          <a:p>
            <a:pPr marL="0" indent="0" eaLnBrk="1" hangingPunct="1">
              <a:buFontTx/>
              <a:buNone/>
              <a:defRPr/>
            </a:pPr>
            <a:endParaRPr lang="en-US" altLang="zh-CN" sz="1000" b="1" dirty="0"/>
          </a:p>
          <a:p>
            <a:pPr lvl="1" eaLnBrk="1" hangingPunct="1">
              <a:buClr>
                <a:srgbClr val="00B05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b="1" dirty="0">
                <a:solidFill>
                  <a:srgbClr val="FF0000"/>
                </a:solidFill>
              </a:rPr>
              <a:t>进程</a:t>
            </a:r>
            <a:r>
              <a:rPr lang="zh-CN" altLang="en-US" sz="2200" b="1" dirty="0"/>
              <a:t>：每个进程都有独立的</a:t>
            </a:r>
            <a:r>
              <a:rPr lang="en-US" altLang="zh-CN" sz="2200" dirty="0"/>
              <a:t>CPU</a:t>
            </a:r>
            <a:r>
              <a:rPr lang="zh-CN" altLang="en-US" sz="2200" b="1" dirty="0"/>
              <a:t>和内存空间。</a:t>
            </a:r>
          </a:p>
          <a:p>
            <a:pPr lvl="1" eaLnBrk="1" hangingPunct="1">
              <a:buClr>
                <a:srgbClr val="00B05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00" b="1" dirty="0">
                <a:solidFill>
                  <a:srgbClr val="FF0000"/>
                </a:solidFill>
              </a:rPr>
              <a:t>线程</a:t>
            </a:r>
            <a:r>
              <a:rPr lang="zh-CN" altLang="en-US" sz="2200" b="1" dirty="0"/>
              <a:t>：每个进程的各个线程之间共享</a:t>
            </a:r>
            <a:r>
              <a:rPr lang="en-US" altLang="zh-CN" sz="2200" dirty="0"/>
              <a:t>CPU</a:t>
            </a:r>
            <a:r>
              <a:rPr lang="zh-CN" altLang="en-US" sz="2200" b="1" dirty="0"/>
              <a:t>和内存空间，每个线程有独立的运行栈和程序计数器。</a:t>
            </a:r>
          </a:p>
          <a:p>
            <a:pPr eaLnBrk="1" hangingPunct="1">
              <a:buFontTx/>
              <a:buNone/>
              <a:defRPr/>
            </a:pPr>
            <a:endParaRPr lang="zh-CN" altLang="en-US" sz="1000" b="1" dirty="0"/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>
                <a:solidFill>
                  <a:srgbClr val="FF0000"/>
                </a:solidFill>
              </a:rPr>
              <a:t>多进程</a:t>
            </a:r>
            <a:r>
              <a:rPr lang="zh-CN" altLang="en-US" sz="2200" b="1" dirty="0"/>
              <a:t>：在操作系统中能同时运行多个任务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>
                <a:solidFill>
                  <a:srgbClr val="FF0000"/>
                </a:solidFill>
              </a:rPr>
              <a:t>多线程</a:t>
            </a:r>
            <a:r>
              <a:rPr lang="zh-CN" altLang="en-US" sz="2200" b="1" dirty="0"/>
              <a:t>：在同一进程中有多个顺序流同时执行</a:t>
            </a:r>
          </a:p>
          <a:p>
            <a:pPr eaLnBrk="1" hangingPunct="1">
              <a:buFontTx/>
              <a:buNone/>
              <a:defRPr/>
            </a:pPr>
            <a:endParaRPr lang="zh-CN" altLang="en-US" sz="2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1E4D5E7-DFF4-4312-A012-6AF87A13D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25" y="144463"/>
            <a:ext cx="8229600" cy="65976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public void run()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>
                <a:solidFill>
                  <a:srgbClr val="FF0066"/>
                </a:solidFill>
              </a:rPr>
              <a:t>        </a:t>
            </a:r>
            <a:r>
              <a:rPr lang="en-US" altLang="zh-CN" sz="2000" b="1" dirty="0" err="1">
                <a:solidFill>
                  <a:srgbClr val="FF0066"/>
                </a:solidFill>
              </a:rPr>
              <a:t>int</a:t>
            </a:r>
            <a:r>
              <a:rPr lang="en-US" altLang="zh-CN" sz="2000" b="1" dirty="0">
                <a:solidFill>
                  <a:srgbClr val="FF0066"/>
                </a:solidFill>
              </a:rPr>
              <a:t> </a:t>
            </a:r>
            <a:r>
              <a:rPr lang="en-US" altLang="zh-CN" sz="2000" b="1" dirty="0" err="1">
                <a:solidFill>
                  <a:srgbClr val="FF0066"/>
                </a:solidFill>
              </a:rPr>
              <a:t>i</a:t>
            </a:r>
            <a:r>
              <a:rPr lang="en-US" altLang="zh-CN" sz="2000" b="1" dirty="0">
                <a:solidFill>
                  <a:srgbClr val="FF0066"/>
                </a:solidFill>
              </a:rPr>
              <a:t>=0;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while(true)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if(</a:t>
            </a:r>
            <a:r>
              <a:rPr lang="en-US" altLang="zh-CN" sz="2000" b="1" dirty="0" err="1"/>
              <a:t>Thread.currentThread</a:t>
            </a:r>
            <a:r>
              <a:rPr lang="en-US" altLang="zh-CN" sz="2000" b="1" dirty="0"/>
              <a:t>().</a:t>
            </a:r>
            <a:r>
              <a:rPr lang="en-US" altLang="zh-CN" sz="2000" b="1" dirty="0" err="1"/>
              <a:t>getName</a:t>
            </a:r>
            <a:r>
              <a:rPr lang="en-US" altLang="zh-CN" sz="2000" b="1" dirty="0"/>
              <a:t>().equals(s1))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=i+1;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</a:t>
            </a:r>
            <a:r>
              <a:rPr lang="en-US" altLang="zh-CN" sz="2000" b="1" dirty="0" err="1"/>
              <a:t>System.out.println</a:t>
            </a:r>
            <a:r>
              <a:rPr lang="en-US" altLang="zh-CN" sz="2000" b="1" dirty="0"/>
              <a:t>(s1+"</a:t>
            </a:r>
            <a:r>
              <a:rPr lang="zh-CN" altLang="en-US" sz="2000" b="1" dirty="0"/>
              <a:t>线程的局部变量</a:t>
            </a:r>
            <a:r>
              <a:rPr lang="en-US" altLang="zh-CN" sz="2000" b="1" dirty="0"/>
              <a:t>:"+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if(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&gt;=4){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   </a:t>
            </a:r>
            <a:r>
              <a:rPr lang="en-US" altLang="zh-CN" sz="2000" b="1" dirty="0" err="1"/>
              <a:t>System.out.println</a:t>
            </a:r>
            <a:r>
              <a:rPr lang="en-US" altLang="zh-CN" sz="2000" b="1" dirty="0"/>
              <a:t>(s1+"</a:t>
            </a:r>
            <a:r>
              <a:rPr lang="zh-CN" altLang="en-US" sz="2000" b="1" dirty="0"/>
              <a:t>线程进入死亡状态</a:t>
            </a:r>
            <a:r>
              <a:rPr lang="en-US" altLang="zh-CN" sz="2000" b="1" dirty="0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   return;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else if(</a:t>
            </a:r>
            <a:r>
              <a:rPr lang="en-US" altLang="zh-CN" sz="2000" b="1" dirty="0" err="1"/>
              <a:t>Thread.currentThread</a:t>
            </a:r>
            <a:r>
              <a:rPr lang="en-US" altLang="zh-CN" sz="2000" b="1" dirty="0"/>
              <a:t>().</a:t>
            </a:r>
            <a:r>
              <a:rPr lang="en-US" altLang="zh-CN" sz="2000" b="1" dirty="0" err="1"/>
              <a:t>getName</a:t>
            </a:r>
            <a:r>
              <a:rPr lang="en-US" altLang="zh-CN" sz="2000" b="1" dirty="0"/>
              <a:t>().equals(s2))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=i-1;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</a:t>
            </a:r>
            <a:r>
              <a:rPr lang="en-US" altLang="zh-CN" sz="2000" b="1" dirty="0" err="1"/>
              <a:t>System.out.println</a:t>
            </a:r>
            <a:r>
              <a:rPr lang="en-US" altLang="zh-CN" sz="2000" b="1" dirty="0"/>
              <a:t>(s2+"</a:t>
            </a:r>
            <a:r>
              <a:rPr lang="zh-CN" altLang="en-US" sz="2000" b="1" dirty="0"/>
              <a:t>线程的局部变量</a:t>
            </a:r>
            <a:r>
              <a:rPr lang="en-US" altLang="zh-CN" sz="2000" b="1" dirty="0"/>
              <a:t>:"+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if(</a:t>
            </a:r>
            <a:r>
              <a:rPr lang="en-US" altLang="zh-CN" sz="2000" b="1" dirty="0" err="1"/>
              <a:t>i</a:t>
            </a:r>
            <a:r>
              <a:rPr lang="en-US" altLang="zh-CN" sz="2000" b="1" dirty="0"/>
              <a:t>&lt;=-4){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   </a:t>
            </a:r>
            <a:r>
              <a:rPr lang="en-US" altLang="zh-CN" sz="2000" b="1" dirty="0" err="1"/>
              <a:t>System.out.println</a:t>
            </a:r>
            <a:r>
              <a:rPr lang="en-US" altLang="zh-CN" sz="2000" b="1" dirty="0"/>
              <a:t>(s2+"</a:t>
            </a:r>
            <a:r>
              <a:rPr lang="zh-CN" altLang="en-US" sz="2000" b="1" dirty="0"/>
              <a:t>线程进入死亡状态</a:t>
            </a:r>
            <a:r>
              <a:rPr lang="en-US" altLang="zh-CN" sz="2000" b="1" dirty="0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   return;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try{  </a:t>
            </a:r>
            <a:r>
              <a:rPr lang="en-US" altLang="zh-CN" sz="2000" b="1" dirty="0" err="1"/>
              <a:t>Thread.sleep</a:t>
            </a:r>
            <a:r>
              <a:rPr lang="en-US" altLang="zh-CN" sz="2000" b="1" dirty="0"/>
              <a:t>(800);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    catch(</a:t>
            </a:r>
            <a:r>
              <a:rPr lang="en-US" altLang="zh-CN" sz="2000" b="1" dirty="0" err="1"/>
              <a:t>InterruptedException</a:t>
            </a:r>
            <a:r>
              <a:rPr lang="en-US" altLang="zh-CN" sz="2000" b="1" dirty="0"/>
              <a:t> e) {}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    }}}</a:t>
            </a:r>
            <a:endParaRPr lang="zh-CN" altLang="en-US" sz="2000" b="1" dirty="0"/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0FBE07C9-FDF5-4B0E-BC70-1E2D4BD05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425" y="3357563"/>
            <a:ext cx="5327650" cy="3444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C:\temp\3000&gt;java ThreadDemo6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张三线程的局部变量</a:t>
            </a:r>
            <a:r>
              <a:rPr lang="en-US" altLang="zh-CN" sz="2000" dirty="0">
                <a:solidFill>
                  <a:schemeClr val="bg1"/>
                </a:solidFill>
              </a:rPr>
              <a:t>:1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solidFill>
                  <a:schemeClr val="bg1"/>
                </a:solidFill>
              </a:rPr>
              <a:t>Jam.keven</a:t>
            </a:r>
            <a:r>
              <a:rPr lang="zh-CN" altLang="en-US" sz="2000" dirty="0">
                <a:solidFill>
                  <a:schemeClr val="bg1"/>
                </a:solidFill>
              </a:rPr>
              <a:t>线程的局部变量</a:t>
            </a:r>
            <a:r>
              <a:rPr lang="en-US" altLang="zh-CN" sz="2000" dirty="0">
                <a:solidFill>
                  <a:schemeClr val="bg1"/>
                </a:solidFill>
              </a:rPr>
              <a:t>:-1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张三线程的局部变量</a:t>
            </a:r>
            <a:r>
              <a:rPr lang="en-US" altLang="zh-CN" sz="2000" dirty="0">
                <a:solidFill>
                  <a:schemeClr val="bg1"/>
                </a:solidFill>
              </a:rPr>
              <a:t>:2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solidFill>
                  <a:schemeClr val="bg1"/>
                </a:solidFill>
              </a:rPr>
              <a:t>Jam.keven</a:t>
            </a:r>
            <a:r>
              <a:rPr lang="zh-CN" altLang="en-US" sz="2000" dirty="0">
                <a:solidFill>
                  <a:schemeClr val="bg1"/>
                </a:solidFill>
              </a:rPr>
              <a:t>线程的局部变量</a:t>
            </a:r>
            <a:r>
              <a:rPr lang="en-US" altLang="zh-CN" sz="2000" dirty="0">
                <a:solidFill>
                  <a:schemeClr val="bg1"/>
                </a:solidFill>
              </a:rPr>
              <a:t>:-2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张三线程的局部变量</a:t>
            </a:r>
            <a:r>
              <a:rPr lang="en-US" altLang="zh-CN" sz="2000" dirty="0">
                <a:solidFill>
                  <a:schemeClr val="bg1"/>
                </a:solidFill>
              </a:rPr>
              <a:t>:3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solidFill>
                  <a:schemeClr val="bg1"/>
                </a:solidFill>
              </a:rPr>
              <a:t>Jam.keven</a:t>
            </a:r>
            <a:r>
              <a:rPr lang="zh-CN" altLang="en-US" sz="2000" dirty="0">
                <a:solidFill>
                  <a:schemeClr val="bg1"/>
                </a:solidFill>
              </a:rPr>
              <a:t>线程的局部变量</a:t>
            </a:r>
            <a:r>
              <a:rPr lang="en-US" altLang="zh-CN" sz="2000" dirty="0">
                <a:solidFill>
                  <a:schemeClr val="bg1"/>
                </a:solidFill>
              </a:rPr>
              <a:t>:-3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张三线程的局部变量</a:t>
            </a:r>
            <a:r>
              <a:rPr lang="en-US" altLang="zh-CN" sz="2000" dirty="0">
                <a:solidFill>
                  <a:schemeClr val="bg1"/>
                </a:solidFill>
              </a:rPr>
              <a:t>:4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张三线程进入死亡状态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solidFill>
                  <a:schemeClr val="bg1"/>
                </a:solidFill>
              </a:rPr>
              <a:t>Jam.keven</a:t>
            </a:r>
            <a:r>
              <a:rPr lang="zh-CN" altLang="en-US" sz="2000" dirty="0">
                <a:solidFill>
                  <a:schemeClr val="bg1"/>
                </a:solidFill>
              </a:rPr>
              <a:t>线程的局部变量</a:t>
            </a:r>
            <a:r>
              <a:rPr lang="en-US" altLang="zh-CN" sz="2000" dirty="0">
                <a:solidFill>
                  <a:schemeClr val="bg1"/>
                </a:solidFill>
              </a:rPr>
              <a:t>:-4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solidFill>
                  <a:schemeClr val="bg1"/>
                </a:solidFill>
              </a:rPr>
              <a:t>Jam.keven</a:t>
            </a:r>
            <a:r>
              <a:rPr lang="zh-CN" altLang="en-US" sz="2000" dirty="0">
                <a:solidFill>
                  <a:schemeClr val="bg1"/>
                </a:solidFill>
              </a:rPr>
              <a:t>线程进入死亡状态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C7BB2705-0679-46BE-B079-7C4EC1CA7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/>
              <a:t>6.</a:t>
            </a:r>
            <a:r>
              <a:rPr lang="zh-CN" altLang="en-US" sz="2800" b="1"/>
              <a:t>  线程的常用方法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E5BE9AA-1693-4CA7-9E26-C69C75EC3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541463"/>
            <a:ext cx="8415338" cy="48402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</a:t>
            </a:r>
            <a:r>
              <a:rPr lang="en-US" altLang="zh-CN" sz="2400" b="1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．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start()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线程调用该方法将启动线程，使之从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新建状态进入就绪队列排队</a:t>
            </a:r>
            <a:r>
              <a:rPr lang="zh-CN" altLang="en-US" sz="2400" b="1">
                <a:latin typeface="宋体" panose="02010600030101010101" pitchFamily="2" charset="-122"/>
              </a:rPr>
              <a:t>，一旦轮到它来享用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资源时，就可以脱离创建它的主线程独立开始自己的生命周期了。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	2</a:t>
            </a:r>
            <a:r>
              <a:rPr lang="zh-CN" altLang="en-US" sz="2400" b="1">
                <a:latin typeface="宋体" panose="02010600030101010101" pitchFamily="2" charset="-122"/>
              </a:rPr>
              <a:t>．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run()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   Thread</a:t>
            </a:r>
            <a:r>
              <a:rPr lang="zh-CN" altLang="en-US" sz="2400" b="1">
                <a:latin typeface="宋体" panose="02010600030101010101" pitchFamily="2" charset="-122"/>
              </a:rPr>
              <a:t>类的</a:t>
            </a:r>
            <a:r>
              <a:rPr lang="en-US" altLang="zh-CN" sz="2400" b="1">
                <a:latin typeface="宋体" panose="02010600030101010101" pitchFamily="2" charset="-122"/>
              </a:rPr>
              <a:t>run()</a:t>
            </a:r>
            <a:r>
              <a:rPr lang="zh-CN" altLang="en-US" sz="2400" b="1">
                <a:latin typeface="宋体" panose="02010600030101010101" pitchFamily="2" charset="-122"/>
              </a:rPr>
              <a:t>方法与</a:t>
            </a:r>
            <a:r>
              <a:rPr lang="en-US" altLang="zh-CN" sz="2400" b="1">
                <a:latin typeface="宋体" panose="02010600030101010101" pitchFamily="2" charset="-122"/>
              </a:rPr>
              <a:t>Runnable</a:t>
            </a:r>
            <a:r>
              <a:rPr lang="zh-CN" altLang="en-US" sz="2400" b="1">
                <a:latin typeface="宋体" panose="02010600030101010101" pitchFamily="2" charset="-122"/>
              </a:rPr>
              <a:t>接口中的</a:t>
            </a:r>
            <a:r>
              <a:rPr lang="en-US" altLang="zh-CN" sz="2400" b="1">
                <a:latin typeface="宋体" panose="02010600030101010101" pitchFamily="2" charset="-122"/>
              </a:rPr>
              <a:t>run()</a:t>
            </a:r>
            <a:r>
              <a:rPr lang="zh-CN" altLang="en-US" sz="2400" b="1">
                <a:latin typeface="宋体" panose="02010600030101010101" pitchFamily="2" charset="-122"/>
              </a:rPr>
              <a:t>方法的功能和作用相同，都用来定义线程对象被调度之后所执行的操作，都是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系统自动调用而用户程序不得引用的方法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</a:t>
            </a:r>
            <a:r>
              <a:rPr lang="en-US" altLang="zh-CN" sz="2400" b="1"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</a:rPr>
              <a:t>．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sleep(int millsecond)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优先级高的线程可以在它的</a:t>
            </a:r>
            <a:r>
              <a:rPr lang="en-US" altLang="zh-CN" sz="2400" b="1">
                <a:latin typeface="宋体" panose="02010600030101010101" pitchFamily="2" charset="-122"/>
              </a:rPr>
              <a:t>run()</a:t>
            </a:r>
            <a:r>
              <a:rPr lang="zh-CN" altLang="en-US" sz="2400" b="1">
                <a:latin typeface="宋体" panose="02010600030101010101" pitchFamily="2" charset="-122"/>
              </a:rPr>
              <a:t>方法中调用</a:t>
            </a:r>
            <a:r>
              <a:rPr lang="en-US" altLang="zh-CN" sz="2400" b="1">
                <a:latin typeface="宋体" panose="02010600030101010101" pitchFamily="2" charset="-122"/>
              </a:rPr>
              <a:t>sleep</a:t>
            </a:r>
            <a:r>
              <a:rPr lang="zh-CN" altLang="en-US" sz="2400" b="1">
                <a:latin typeface="宋体" panose="02010600030101010101" pitchFamily="2" charset="-122"/>
              </a:rPr>
              <a:t>方法来使自己放弃处理器资源，休眠一段时间。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>
            <a:extLst>
              <a:ext uri="{FF2B5EF4-FFF2-40B4-BE49-F238E27FC236}">
                <a16:creationId xmlns:a16="http://schemas.microsoft.com/office/drawing/2014/main" id="{F783F7B2-B994-4354-99B3-C060A202D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7772400" cy="61928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/>
              <a:t>    </a:t>
            </a:r>
            <a:r>
              <a:rPr lang="en-US" altLang="zh-CN" sz="2400" b="1">
                <a:latin typeface="宋体" panose="02010600030101010101" pitchFamily="2" charset="-122"/>
              </a:rPr>
              <a:t>4</a:t>
            </a:r>
            <a:r>
              <a:rPr lang="zh-CN" altLang="en-US" sz="2400" b="1">
                <a:latin typeface="宋体" panose="02010600030101010101" pitchFamily="2" charset="-122"/>
              </a:rPr>
              <a:t>．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isAlive()</a:t>
            </a:r>
          </a:p>
          <a:p>
            <a:pPr eaLnBrk="1" hangingPunct="1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</a:t>
            </a:r>
            <a:r>
              <a:rPr lang="zh-CN" altLang="en-US" sz="2200" b="1">
                <a:latin typeface="宋体" panose="02010600030101010101" pitchFamily="2" charset="-122"/>
              </a:rPr>
              <a:t>在线程的</a:t>
            </a:r>
            <a:r>
              <a:rPr lang="en-US" altLang="zh-CN" sz="2200" b="1">
                <a:latin typeface="宋体" panose="02010600030101010101" pitchFamily="2" charset="-122"/>
              </a:rPr>
              <a:t>run</a:t>
            </a:r>
            <a:r>
              <a:rPr lang="zh-CN" altLang="en-US" sz="2200" b="1">
                <a:latin typeface="宋体" panose="02010600030101010101" pitchFamily="2" charset="-122"/>
              </a:rPr>
              <a:t>方法结束之前，即没有进入死亡状态之前，线程调用</a:t>
            </a:r>
            <a:r>
              <a:rPr lang="en-US" altLang="zh-CN" sz="2200" b="1">
                <a:latin typeface="宋体" panose="02010600030101010101" pitchFamily="2" charset="-122"/>
              </a:rPr>
              <a:t>isAlive()</a:t>
            </a:r>
            <a:r>
              <a:rPr lang="zh-CN" altLang="en-US" sz="2200" b="1">
                <a:latin typeface="宋体" panose="02010600030101010101" pitchFamily="2" charset="-122"/>
              </a:rPr>
              <a:t>方法返回</a:t>
            </a:r>
            <a:r>
              <a:rPr lang="en-US" altLang="zh-CN" sz="2200" b="1">
                <a:latin typeface="宋体" panose="02010600030101010101" pitchFamily="2" charset="-122"/>
              </a:rPr>
              <a:t>true</a:t>
            </a:r>
            <a:r>
              <a:rPr lang="zh-CN" altLang="en-US" sz="2200" b="1">
                <a:latin typeface="宋体" panose="02010600030101010101" pitchFamily="2" charset="-122"/>
              </a:rPr>
              <a:t>，当线程进入死亡状态后，线程仍可以调用方法</a:t>
            </a:r>
            <a:r>
              <a:rPr lang="en-US" altLang="zh-CN" sz="2200" b="1">
                <a:latin typeface="宋体" panose="02010600030101010101" pitchFamily="2" charset="-122"/>
              </a:rPr>
              <a:t>isAlive() </a:t>
            </a:r>
            <a:r>
              <a:rPr lang="zh-CN" altLang="en-US" sz="2200" b="1">
                <a:latin typeface="宋体" panose="02010600030101010101" pitchFamily="2" charset="-122"/>
              </a:rPr>
              <a:t>，这时返回的值是</a:t>
            </a:r>
            <a:r>
              <a:rPr lang="en-US" altLang="zh-CN" sz="2200" b="1">
                <a:latin typeface="宋体" panose="02010600030101010101" pitchFamily="2" charset="-122"/>
              </a:rPr>
              <a:t>false</a:t>
            </a:r>
            <a:r>
              <a:rPr lang="zh-CN" altLang="en-US" sz="2200" b="1">
                <a:latin typeface="宋体" panose="02010600030101010101" pitchFamily="2" charset="-122"/>
              </a:rPr>
              <a:t>。（线程未调用</a:t>
            </a:r>
            <a:r>
              <a:rPr lang="en-US" altLang="zh-CN" sz="2200" b="1">
                <a:latin typeface="宋体" panose="02010600030101010101" pitchFamily="2" charset="-122"/>
              </a:rPr>
              <a:t>start</a:t>
            </a:r>
            <a:r>
              <a:rPr lang="zh-CN" altLang="en-US" sz="2200" b="1">
                <a:latin typeface="宋体" panose="02010600030101010101" pitchFamily="2" charset="-122"/>
              </a:rPr>
              <a:t>方法之前，</a:t>
            </a:r>
            <a:r>
              <a:rPr lang="en-US" altLang="zh-CN" sz="2200" b="1">
                <a:latin typeface="宋体" panose="02010600030101010101" pitchFamily="2" charset="-122"/>
              </a:rPr>
              <a:t>isAlive()</a:t>
            </a:r>
            <a:r>
              <a:rPr lang="zh-CN" altLang="en-US" sz="2200" b="1">
                <a:latin typeface="宋体" panose="02010600030101010101" pitchFamily="2" charset="-122"/>
              </a:rPr>
              <a:t>方法返回</a:t>
            </a:r>
            <a:r>
              <a:rPr lang="en-US" altLang="zh-CN" sz="2200" b="1">
                <a:latin typeface="宋体" panose="02010600030101010101" pitchFamily="2" charset="-122"/>
              </a:rPr>
              <a:t>false)</a:t>
            </a:r>
          </a:p>
          <a:p>
            <a:pPr algn="ctr" eaLnBrk="1" hangingPunct="1"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因为进程还没结束</a:t>
            </a:r>
            <a:endParaRPr lang="en-US" altLang="zh-CN" sz="20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Char char="Ø"/>
            </a:pPr>
            <a:endParaRPr lang="en-US" altLang="zh-CN" sz="10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</a:t>
            </a:r>
            <a:r>
              <a:rPr lang="zh-CN" altLang="en-US" sz="2200" b="1">
                <a:latin typeface="宋体" panose="02010600030101010101" pitchFamily="2" charset="-122"/>
              </a:rPr>
              <a:t>需要注意的是，一个已经运行的线程在没有进入死亡状态时，不要再给线程分配实体，由于线程只能引用最后分配的实体，先前的实体就会成为“垃圾”，并且不会被垃圾收集机收集掉。</a:t>
            </a:r>
            <a:endParaRPr lang="en-US" altLang="zh-CN" sz="2200" b="1">
              <a:latin typeface="宋体" panose="02010600030101010101" pitchFamily="2" charset="-122"/>
            </a:endParaRPr>
          </a:p>
          <a:p>
            <a:pPr algn="ctr" eaLnBrk="1" hangingPunct="1"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因为线程还没结束</a:t>
            </a:r>
            <a:endParaRPr lang="en-US" altLang="zh-CN" sz="20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algn="ctr" eaLnBrk="1" hangingPunct="1">
              <a:buFontTx/>
              <a:buNone/>
            </a:pPr>
            <a:endParaRPr lang="zh-CN" altLang="en-US" sz="1000" b="1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000" b="1"/>
              <a:t>            </a:t>
            </a:r>
            <a:r>
              <a:rPr lang="zh-CN" altLang="en-US" sz="2000" b="1">
                <a:latin typeface="宋体" panose="02010600030101010101" pitchFamily="2" charset="-122"/>
              </a:rPr>
              <a:t>现在让我们看一个例子，其中</a:t>
            </a:r>
            <a:r>
              <a:rPr lang="zh-CN" altLang="en-US" sz="2000" b="1"/>
              <a:t>一个线程每隔</a:t>
            </a:r>
            <a:r>
              <a:rPr lang="en-US" altLang="zh-CN" sz="2000" b="1"/>
              <a:t>1</a:t>
            </a:r>
            <a:r>
              <a:rPr lang="zh-CN" altLang="en-US" sz="2000" b="1"/>
              <a:t>秒钟在命令行窗口输出机器的当前时间，在输出</a:t>
            </a:r>
            <a:r>
              <a:rPr lang="en-US" altLang="zh-CN" sz="2000" b="1"/>
              <a:t>3</a:t>
            </a:r>
            <a:r>
              <a:rPr lang="zh-CN" altLang="en-US" sz="2000" b="1"/>
              <a:t>秒之后，该线程又被分配了实体，新实体又开始运行。这时，我们在命令行每秒钟能看见两行当前时间，因为垃圾实体仍然在工作 </a:t>
            </a:r>
            <a:r>
              <a:rPr lang="zh-CN" altLang="en-US" sz="2000" b="1">
                <a:latin typeface="宋体" panose="02010600030101010101" pitchFamily="2" charset="-122"/>
              </a:rPr>
              <a:t>。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>
            <a:extLst>
              <a:ext uri="{FF2B5EF4-FFF2-40B4-BE49-F238E27FC236}">
                <a16:creationId xmlns:a16="http://schemas.microsoft.com/office/drawing/2014/main" id="{733171AA-893F-4146-9E28-A910C0C8A4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15888"/>
            <a:ext cx="8229600" cy="65976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public class ThreadDemo7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static void main(String args[ 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A a=new A();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a.thread.start();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class A implements Runnable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Thread thread;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int n=0;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A(){ thread=new Thread(this);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void run()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while(true)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n++;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System.out.println(new java.util.Date());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try{ Thread.sleep(1000);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catch(InterruptedException e) {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</a:t>
            </a:r>
            <a:r>
              <a:rPr lang="en-US" altLang="zh-CN" sz="2000" b="1">
                <a:solidFill>
                  <a:srgbClr val="0000CC"/>
                </a:solidFill>
              </a:rPr>
              <a:t>if(n==3) {  </a:t>
            </a:r>
            <a:r>
              <a:rPr lang="en-US" altLang="zh-CN" sz="2000" b="1"/>
              <a:t>//</a:t>
            </a:r>
            <a:r>
              <a:rPr lang="zh-CN" altLang="en-US" sz="2000" b="1"/>
              <a:t>该线程又被分配了实体，新实体又开始运行</a:t>
            </a: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 thread=new Thread(this);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 thread.start();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}}</a:t>
            </a:r>
          </a:p>
        </p:txBody>
      </p:sp>
      <p:sp>
        <p:nvSpPr>
          <p:cNvPr id="38915" name="Text Box 4">
            <a:extLst>
              <a:ext uri="{FF2B5EF4-FFF2-40B4-BE49-F238E27FC236}">
                <a16:creationId xmlns:a16="http://schemas.microsoft.com/office/drawing/2014/main" id="{A446E48E-9E8E-4C41-A926-B96209C83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836613"/>
            <a:ext cx="4464050" cy="31130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11:09:18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11:09:19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11:09:20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11:09:21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11:09:21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11:09:22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11:09:22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11:09:23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11:09:23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11:09:24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</a:rPr>
              <a:t>Tue Nov 25 11:09:24 CST 2008</a:t>
            </a:r>
            <a:endParaRPr lang="zh-CN" altLang="en-US" sz="1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48261C3E-29F7-4B9A-904F-98DE37308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765175"/>
            <a:ext cx="8424862" cy="56149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 5</a:t>
            </a:r>
            <a:r>
              <a:rPr lang="zh-CN" altLang="en-US" sz="2400" b="1">
                <a:latin typeface="宋体" panose="02010600030101010101" pitchFamily="2" charset="-122"/>
              </a:rPr>
              <a:t>．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currentThread()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   </a:t>
            </a:r>
            <a:r>
              <a:rPr lang="en-US" altLang="zh-CN" sz="2200" b="1">
                <a:latin typeface="宋体" panose="02010600030101010101" pitchFamily="2" charset="-122"/>
              </a:rPr>
              <a:t>currentThread()</a:t>
            </a:r>
            <a:r>
              <a:rPr lang="zh-CN" altLang="en-US" sz="2200" b="1">
                <a:latin typeface="宋体" panose="02010600030101010101" pitchFamily="2" charset="-122"/>
              </a:rPr>
              <a:t>方法是</a:t>
            </a:r>
            <a:r>
              <a:rPr lang="en-US" altLang="zh-CN" sz="2200" b="1">
                <a:latin typeface="宋体" panose="02010600030101010101" pitchFamily="2" charset="-122"/>
              </a:rPr>
              <a:t>Thread</a:t>
            </a:r>
            <a:r>
              <a:rPr lang="zh-CN" altLang="en-US" sz="2200" b="1">
                <a:latin typeface="宋体" panose="02010600030101010101" pitchFamily="2" charset="-122"/>
              </a:rPr>
              <a:t>类中的类方法，可以用类名调用，该方法返回当前正在使用</a:t>
            </a:r>
            <a:r>
              <a:rPr lang="en-US" altLang="zh-CN" sz="2200" b="1">
                <a:latin typeface="宋体" panose="02010600030101010101" pitchFamily="2" charset="-122"/>
              </a:rPr>
              <a:t>CPU</a:t>
            </a:r>
            <a:r>
              <a:rPr lang="zh-CN" altLang="en-US" sz="2200" b="1">
                <a:latin typeface="宋体" panose="02010600030101010101" pitchFamily="2" charset="-122"/>
              </a:rPr>
              <a:t>资源的线程。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</a:t>
            </a:r>
            <a:r>
              <a:rPr lang="en-US" altLang="zh-CN" sz="2400" b="1">
                <a:latin typeface="宋体" panose="02010600030101010101" pitchFamily="2" charset="-122"/>
              </a:rPr>
              <a:t>6</a:t>
            </a:r>
            <a:r>
              <a:rPr lang="zh-CN" altLang="en-US" sz="2400" b="1">
                <a:latin typeface="宋体" panose="02010600030101010101" pitchFamily="2" charset="-122"/>
              </a:rPr>
              <a:t>．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interrupt()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   </a:t>
            </a:r>
            <a:r>
              <a:rPr lang="en-US" altLang="zh-CN" sz="2200" b="1">
                <a:latin typeface="宋体" panose="02010600030101010101" pitchFamily="2" charset="-122"/>
              </a:rPr>
              <a:t>intertupt</a:t>
            </a:r>
            <a:r>
              <a:rPr lang="zh-CN" altLang="en-US" sz="2200" b="1">
                <a:latin typeface="宋体" panose="02010600030101010101" pitchFamily="2" charset="-122"/>
              </a:rPr>
              <a:t>方法用来“吵醒”休眠的线程。当一些线程调用</a:t>
            </a:r>
            <a:r>
              <a:rPr lang="en-US" altLang="zh-CN" sz="2200" b="1">
                <a:latin typeface="宋体" panose="02010600030101010101" pitchFamily="2" charset="-122"/>
              </a:rPr>
              <a:t>sleep</a:t>
            </a:r>
            <a:r>
              <a:rPr lang="zh-CN" altLang="en-US" sz="2200" b="1">
                <a:latin typeface="宋体" panose="02010600030101010101" pitchFamily="2" charset="-122"/>
              </a:rPr>
              <a:t>方法处于休眠状态时，一个使用</a:t>
            </a:r>
            <a:r>
              <a:rPr lang="en-US" altLang="zh-CN" sz="2200" b="1">
                <a:latin typeface="宋体" panose="02010600030101010101" pitchFamily="2" charset="-122"/>
              </a:rPr>
              <a:t>CPU</a:t>
            </a:r>
            <a:r>
              <a:rPr lang="zh-CN" altLang="en-US" sz="2200" b="1">
                <a:latin typeface="宋体" panose="02010600030101010101" pitchFamily="2" charset="-122"/>
              </a:rPr>
              <a:t>资源的其它线程在执行过程中，</a:t>
            </a:r>
            <a:r>
              <a:rPr lang="zh-CN" altLang="en-US" sz="2200" b="1">
                <a:solidFill>
                  <a:srgbClr val="0000CC"/>
                </a:solidFill>
                <a:latin typeface="宋体" panose="02010600030101010101" pitchFamily="2" charset="-122"/>
              </a:rPr>
              <a:t>可以让休眠的线程调用</a:t>
            </a:r>
            <a:r>
              <a:rPr lang="en-US" altLang="zh-CN" sz="2200" b="1">
                <a:solidFill>
                  <a:srgbClr val="0000CC"/>
                </a:solidFill>
                <a:latin typeface="宋体" panose="02010600030101010101" pitchFamily="2" charset="-122"/>
              </a:rPr>
              <a:t>interrupt</a:t>
            </a:r>
            <a:r>
              <a:rPr lang="zh-CN" altLang="en-US" sz="2200" b="1">
                <a:solidFill>
                  <a:srgbClr val="0000CC"/>
                </a:solidFill>
                <a:latin typeface="宋体" panose="02010600030101010101" pitchFamily="2" charset="-122"/>
              </a:rPr>
              <a:t>方法“吵醒”自己</a:t>
            </a:r>
            <a:r>
              <a:rPr lang="zh-CN" altLang="en-US" sz="2200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</a:t>
            </a:r>
            <a:endParaRPr lang="en-US" altLang="zh-CN" sz="24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0E9D4379-DB80-474E-B867-FE1C89559E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2988" y="1379538"/>
            <a:ext cx="6481762" cy="52181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public class ThreadDemo8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static void main(String args[])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ClassRoom room=new ClassRoom();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chemeClr val="accent2"/>
                </a:solidFill>
              </a:rPr>
              <a:t>room.zhangXiao.start();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</a:rPr>
              <a:t>        room.zhengMing.start();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</a:rPr>
              <a:t>        room.teacher.start();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class ClassRoom implements Runnable{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Thread zhangXiao, zhengMing, teacher;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ClassRoom()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</a:t>
            </a:r>
            <a:r>
              <a:rPr lang="en-US" altLang="zh-CN" sz="2000" b="1">
                <a:solidFill>
                  <a:srgbClr val="0000CC"/>
                </a:solidFill>
              </a:rPr>
              <a:t>zhangXiao=new Thread(this);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zhangXiao.setName("</a:t>
            </a:r>
            <a:r>
              <a:rPr lang="zh-CN" altLang="en-US" sz="2000" b="1">
                <a:solidFill>
                  <a:srgbClr val="0000CC"/>
                </a:solidFill>
              </a:rPr>
              <a:t>张小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</a:rPr>
              <a:t>       </a:t>
            </a:r>
            <a:r>
              <a:rPr lang="en-US" altLang="zh-CN" sz="2000" b="1">
                <a:solidFill>
                  <a:srgbClr val="008080"/>
                </a:solidFill>
              </a:rPr>
              <a:t>zhengMing=new Thread(this);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8080"/>
                </a:solidFill>
              </a:rPr>
              <a:t>       zhengMing.setName("</a:t>
            </a:r>
            <a:r>
              <a:rPr lang="zh-CN" altLang="en-US" sz="2000" b="1">
                <a:solidFill>
                  <a:srgbClr val="008080"/>
                </a:solidFill>
              </a:rPr>
              <a:t>郑明</a:t>
            </a:r>
            <a:r>
              <a:rPr lang="en-US" altLang="zh-CN" sz="2000" b="1">
                <a:solidFill>
                  <a:srgbClr val="008080"/>
                </a:solidFill>
              </a:rPr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</a:rPr>
              <a:t>	  </a:t>
            </a:r>
            <a:r>
              <a:rPr lang="en-US" altLang="zh-CN" sz="2000" b="1">
                <a:solidFill>
                  <a:srgbClr val="800000"/>
                </a:solidFill>
              </a:rPr>
              <a:t>teacher=new Thread(this);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800000"/>
                </a:solidFill>
              </a:rPr>
              <a:t>       teacher.setName("</a:t>
            </a:r>
            <a:r>
              <a:rPr lang="zh-CN" altLang="en-US" sz="2000" b="1">
                <a:solidFill>
                  <a:srgbClr val="800000"/>
                </a:solidFill>
              </a:rPr>
              <a:t>刘老师</a:t>
            </a:r>
            <a:r>
              <a:rPr lang="en-US" altLang="zh-CN" sz="2000" b="1">
                <a:solidFill>
                  <a:srgbClr val="800000"/>
                </a:solidFill>
              </a:rPr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  <a:endParaRPr lang="zh-CN" altLang="en-US" sz="2000" b="1"/>
          </a:p>
        </p:txBody>
      </p:sp>
      <p:sp>
        <p:nvSpPr>
          <p:cNvPr id="43011" name="矩形 1">
            <a:extLst>
              <a:ext uri="{FF2B5EF4-FFF2-40B4-BE49-F238E27FC236}">
                <a16:creationId xmlns:a16="http://schemas.microsoft.com/office/drawing/2014/main" id="{2DA0875A-4A63-47A5-996F-5EC79B9DB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4450"/>
            <a:ext cx="727075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>
                <a:latin typeface="宋体" panose="02010600030101010101" pitchFamily="2" charset="-122"/>
              </a:rPr>
              <a:t>在下面的例子中，有</a:t>
            </a:r>
            <a:r>
              <a:rPr lang="en-US" altLang="zh-CN" sz="1800" b="1">
                <a:latin typeface="宋体" panose="02010600030101010101" pitchFamily="2" charset="-122"/>
              </a:rPr>
              <a:t>3</a:t>
            </a:r>
            <a:r>
              <a:rPr lang="zh-CN" altLang="en-US" sz="1800" b="1">
                <a:latin typeface="宋体" panose="02010600030101010101" pitchFamily="2" charset="-122"/>
              </a:rPr>
              <a:t>个线程：</a:t>
            </a:r>
            <a:r>
              <a:rPr lang="en-US" altLang="zh-CN" sz="1800" b="1">
                <a:latin typeface="宋体" panose="02010600030101010101" pitchFamily="2" charset="-122"/>
              </a:rPr>
              <a:t>zhangXiao</a:t>
            </a:r>
            <a:r>
              <a:rPr lang="zh-CN" altLang="en-US" sz="1800" b="1">
                <a:latin typeface="宋体" panose="02010600030101010101" pitchFamily="2" charset="-122"/>
              </a:rPr>
              <a:t>、</a:t>
            </a:r>
            <a:r>
              <a:rPr lang="en-US" altLang="zh-CN" sz="1800" b="1">
                <a:latin typeface="宋体" panose="02010600030101010101" pitchFamily="2" charset="-122"/>
              </a:rPr>
              <a:t>zhengMing</a:t>
            </a:r>
            <a:r>
              <a:rPr lang="zh-CN" altLang="en-US" sz="1800" b="1">
                <a:latin typeface="宋体" panose="02010600030101010101" pitchFamily="2" charset="-122"/>
              </a:rPr>
              <a:t>和</a:t>
            </a:r>
            <a:r>
              <a:rPr lang="en-US" altLang="zh-CN" sz="1800" b="1">
                <a:latin typeface="宋体" panose="02010600030101010101" pitchFamily="2" charset="-122"/>
              </a:rPr>
              <a:t>teacher</a:t>
            </a:r>
            <a:r>
              <a:rPr lang="zh-CN" altLang="en-US" sz="1800" b="1">
                <a:latin typeface="宋体" panose="02010600030101010101" pitchFamily="2" charset="-122"/>
              </a:rPr>
              <a:t>，其中</a:t>
            </a:r>
            <a:r>
              <a:rPr lang="en-US" altLang="zh-CN" sz="1800" b="1">
                <a:latin typeface="宋体" panose="02010600030101010101" pitchFamily="2" charset="-122"/>
              </a:rPr>
              <a:t>2</a:t>
            </a:r>
            <a:r>
              <a:rPr lang="zh-CN" altLang="en-US" sz="1800" b="1">
                <a:latin typeface="宋体" panose="02010600030101010101" pitchFamily="2" charset="-122"/>
              </a:rPr>
              <a:t>个线程：</a:t>
            </a:r>
            <a:r>
              <a:rPr lang="en-US" altLang="zh-CN" sz="1800" b="1">
                <a:latin typeface="宋体" panose="02010600030101010101" pitchFamily="2" charset="-122"/>
              </a:rPr>
              <a:t>zhangXiao</a:t>
            </a:r>
            <a:r>
              <a:rPr lang="zh-CN" altLang="en-US" sz="1800" b="1">
                <a:latin typeface="宋体" panose="02010600030101010101" pitchFamily="2" charset="-122"/>
              </a:rPr>
              <a:t>和</a:t>
            </a:r>
            <a:r>
              <a:rPr lang="en-US" altLang="zh-CN" sz="1800" b="1">
                <a:latin typeface="宋体" panose="02010600030101010101" pitchFamily="2" charset="-122"/>
              </a:rPr>
              <a:t>zhengMing</a:t>
            </a:r>
            <a:r>
              <a:rPr lang="zh-CN" altLang="en-US" sz="1800" b="1">
                <a:latin typeface="宋体" panose="02010600030101010101" pitchFamily="2" charset="-122"/>
              </a:rPr>
              <a:t>准备休眠</a:t>
            </a:r>
            <a:r>
              <a:rPr lang="en-US" altLang="zh-CN" sz="1800" b="1">
                <a:latin typeface="宋体" panose="02010600030101010101" pitchFamily="2" charset="-122"/>
              </a:rPr>
              <a:t>10</a:t>
            </a:r>
            <a:r>
              <a:rPr lang="zh-CN" altLang="en-US" sz="1800" b="1">
                <a:latin typeface="宋体" panose="02010600030101010101" pitchFamily="2" charset="-122"/>
              </a:rPr>
              <a:t>秒钟后，再分别输出“早上好！”。</a:t>
            </a:r>
            <a:r>
              <a:rPr lang="en-US" altLang="zh-CN" sz="1800" b="1">
                <a:latin typeface="宋体" panose="02010600030101010101" pitchFamily="2" charset="-122"/>
              </a:rPr>
              <a:t>teacher</a:t>
            </a:r>
            <a:r>
              <a:rPr lang="zh-CN" altLang="en-US" sz="1800" b="1">
                <a:latin typeface="宋体" panose="02010600030101010101" pitchFamily="2" charset="-122"/>
              </a:rPr>
              <a:t>线程在输出</a:t>
            </a:r>
            <a:r>
              <a:rPr lang="en-US" altLang="zh-CN" sz="1800" b="1">
                <a:latin typeface="宋体" panose="02010600030101010101" pitchFamily="2" charset="-122"/>
              </a:rPr>
              <a:t>3</a:t>
            </a:r>
            <a:r>
              <a:rPr lang="zh-CN" altLang="en-US" sz="1800" b="1">
                <a:latin typeface="宋体" panose="02010600030101010101" pitchFamily="2" charset="-122"/>
              </a:rPr>
              <a:t>句“上课”后，“吵醒”休眠的线程：</a:t>
            </a:r>
            <a:r>
              <a:rPr lang="en-US" altLang="zh-CN" sz="1800" b="1">
                <a:latin typeface="宋体" panose="02010600030101010101" pitchFamily="2" charset="-122"/>
              </a:rPr>
              <a:t>zhangXiao</a:t>
            </a:r>
            <a:r>
              <a:rPr lang="zh-CN" altLang="en-US" sz="1800" b="1">
                <a:latin typeface="宋体" panose="02010600030101010101" pitchFamily="2" charset="-122"/>
              </a:rPr>
              <a:t>和</a:t>
            </a:r>
            <a:r>
              <a:rPr lang="en-US" altLang="zh-CN" sz="1800" b="1">
                <a:latin typeface="宋体" panose="02010600030101010101" pitchFamily="2" charset="-122"/>
              </a:rPr>
              <a:t>zhengMing</a:t>
            </a:r>
            <a:r>
              <a:rPr lang="zh-CN" altLang="en-US" sz="1800" b="1">
                <a:latin typeface="宋体" panose="02010600030101010101" pitchFamily="2" charset="-122"/>
              </a:rPr>
              <a:t>。 </a:t>
            </a:r>
            <a:endParaRPr lang="zh-CN" altLang="en-US"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1346478-A9D6-413C-BBCF-4F90B3561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288925"/>
            <a:ext cx="8820150" cy="60928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public void run()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Thread thread=Thread.currentThread();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if(thread==zhangXiao || thread==zhengMing)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try{  System.out.println(thread.getName()+"</a:t>
            </a:r>
            <a:r>
              <a:rPr lang="zh-CN" altLang="en-US" sz="2000" b="1">
                <a:solidFill>
                  <a:srgbClr val="0000CC"/>
                </a:solidFill>
              </a:rPr>
              <a:t>休息</a:t>
            </a:r>
            <a:r>
              <a:rPr lang="en-US" altLang="zh-CN" sz="2000" b="1">
                <a:solidFill>
                  <a:srgbClr val="0000CC"/>
                </a:solidFill>
              </a:rPr>
              <a:t>10</a:t>
            </a:r>
            <a:r>
              <a:rPr lang="zh-CN" altLang="en-US" sz="2000" b="1">
                <a:solidFill>
                  <a:srgbClr val="0000CC"/>
                </a:solidFill>
              </a:rPr>
              <a:t>秒后再说问候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 Thread.sleep(10000);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} catch(InterruptedException e)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 System.out.println(thread.getName()+"</a:t>
            </a:r>
            <a:r>
              <a:rPr lang="zh-CN" altLang="en-US" sz="2000" b="1">
                <a:solidFill>
                  <a:srgbClr val="0000CC"/>
                </a:solidFill>
              </a:rPr>
              <a:t>被吵醒了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System.out.println(thread.getName()+"</a:t>
            </a:r>
            <a:r>
              <a:rPr lang="zh-CN" altLang="en-US" sz="2000" b="1"/>
              <a:t>说</a:t>
            </a:r>
            <a:r>
              <a:rPr lang="en-US" altLang="zh-CN" sz="2000" b="1"/>
              <a:t>:</a:t>
            </a:r>
            <a:r>
              <a:rPr lang="zh-CN" altLang="en-US" sz="2000" b="1"/>
              <a:t>早上好！</a:t>
            </a:r>
            <a:r>
              <a:rPr lang="en-US" altLang="zh-CN" sz="2000" b="1"/>
              <a:t>");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else if(thread==teacher)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for(int i=1; i&lt;=3; i++)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System.out.println(thread.getName()+"</a:t>
            </a:r>
            <a:r>
              <a:rPr lang="zh-CN" altLang="en-US" sz="2000" b="1"/>
              <a:t>说</a:t>
            </a:r>
            <a:r>
              <a:rPr lang="en-US" altLang="zh-CN" sz="2000" b="1"/>
              <a:t>:\t</a:t>
            </a:r>
            <a:r>
              <a:rPr lang="zh-CN" altLang="en-US" sz="2000" b="1"/>
              <a:t>上课</a:t>
            </a:r>
            <a:r>
              <a:rPr lang="en-US" altLang="zh-CN" sz="2000" b="1"/>
              <a:t>!");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try{  Thread.sleep(500);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} catch(InterruptedException e) {}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</a:t>
            </a:r>
            <a:r>
              <a:rPr lang="en-US" altLang="zh-CN" sz="2000" b="1">
                <a:solidFill>
                  <a:srgbClr val="FF0066"/>
                </a:solidFill>
              </a:rPr>
              <a:t>zhengMing.interrupt();           </a:t>
            </a:r>
            <a:r>
              <a:rPr lang="en-US" altLang="zh-CN" sz="2000" b="1"/>
              <a:t>//</a:t>
            </a:r>
            <a:r>
              <a:rPr lang="zh-CN" altLang="en-US" sz="2000" b="1"/>
              <a:t>吵醒</a:t>
            </a:r>
            <a:r>
              <a:rPr lang="en-US" altLang="zh-CN" sz="2000" b="1"/>
              <a:t>zhengMing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FF0066"/>
                </a:solidFill>
              </a:rPr>
              <a:t>           zhangXiao.interrupt();           </a:t>
            </a:r>
            <a:r>
              <a:rPr lang="en-US" altLang="zh-CN" sz="2000" b="1"/>
              <a:t>//</a:t>
            </a:r>
            <a:r>
              <a:rPr lang="zh-CN" altLang="en-US" sz="2000" b="1"/>
              <a:t>吵醒</a:t>
            </a:r>
            <a:r>
              <a:rPr lang="en-US" altLang="zh-CN" sz="2000" b="1"/>
              <a:t>zhangXiao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}}</a:t>
            </a:r>
            <a:endParaRPr lang="zh-CN" altLang="en-US" sz="2000" b="1"/>
          </a:p>
        </p:txBody>
      </p:sp>
      <p:sp>
        <p:nvSpPr>
          <p:cNvPr id="88067" name="Text Box 3">
            <a:extLst>
              <a:ext uri="{FF2B5EF4-FFF2-40B4-BE49-F238E27FC236}">
                <a16:creationId xmlns:a16="http://schemas.microsoft.com/office/drawing/2014/main" id="{0797A685-CFEA-457B-A329-5B4A937C1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5438" y="3376613"/>
            <a:ext cx="4826000" cy="32924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张小休息</a:t>
            </a:r>
            <a:r>
              <a:rPr lang="en-US" altLang="zh-CN" sz="2000" b="1">
                <a:solidFill>
                  <a:schemeClr val="bg1"/>
                </a:solidFill>
              </a:rPr>
              <a:t>10</a:t>
            </a:r>
            <a:r>
              <a:rPr lang="zh-CN" altLang="en-US" sz="2000" b="1">
                <a:solidFill>
                  <a:schemeClr val="bg1"/>
                </a:solidFill>
              </a:rPr>
              <a:t>秒后再说问候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郑明休息</a:t>
            </a:r>
            <a:r>
              <a:rPr lang="en-US" altLang="zh-CN" sz="2000" b="1">
                <a:solidFill>
                  <a:schemeClr val="bg1"/>
                </a:solidFill>
              </a:rPr>
              <a:t>10</a:t>
            </a:r>
            <a:r>
              <a:rPr lang="zh-CN" altLang="en-US" sz="2000" b="1">
                <a:solidFill>
                  <a:schemeClr val="bg1"/>
                </a:solidFill>
              </a:rPr>
              <a:t>秒后再说问候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刘老师说</a:t>
            </a:r>
            <a:r>
              <a:rPr lang="en-US" altLang="zh-CN" sz="2000" b="1">
                <a:solidFill>
                  <a:schemeClr val="bg1"/>
                </a:solidFill>
              </a:rPr>
              <a:t>:       </a:t>
            </a:r>
            <a:r>
              <a:rPr lang="zh-CN" altLang="en-US" sz="2000" b="1">
                <a:solidFill>
                  <a:schemeClr val="bg1"/>
                </a:solidFill>
              </a:rPr>
              <a:t>上课</a:t>
            </a:r>
            <a:r>
              <a:rPr lang="en-US" altLang="zh-CN" sz="2000" b="1">
                <a:solidFill>
                  <a:schemeClr val="bg1"/>
                </a:solidFill>
              </a:rPr>
              <a:t>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刘老师说</a:t>
            </a:r>
            <a:r>
              <a:rPr lang="en-US" altLang="zh-CN" sz="2000" b="1">
                <a:solidFill>
                  <a:schemeClr val="bg1"/>
                </a:solidFill>
              </a:rPr>
              <a:t>:       </a:t>
            </a:r>
            <a:r>
              <a:rPr lang="zh-CN" altLang="en-US" sz="2000" b="1">
                <a:solidFill>
                  <a:schemeClr val="bg1"/>
                </a:solidFill>
              </a:rPr>
              <a:t>上课</a:t>
            </a:r>
            <a:r>
              <a:rPr lang="en-US" altLang="zh-CN" sz="2000" b="1">
                <a:solidFill>
                  <a:schemeClr val="bg1"/>
                </a:solidFill>
              </a:rPr>
              <a:t>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刘老师说</a:t>
            </a:r>
            <a:r>
              <a:rPr lang="en-US" altLang="zh-CN" sz="2000" b="1">
                <a:solidFill>
                  <a:schemeClr val="bg1"/>
                </a:solidFill>
              </a:rPr>
              <a:t>:       </a:t>
            </a:r>
            <a:r>
              <a:rPr lang="zh-CN" altLang="en-US" sz="2000" b="1">
                <a:solidFill>
                  <a:schemeClr val="bg1"/>
                </a:solidFill>
              </a:rPr>
              <a:t>上课</a:t>
            </a:r>
            <a:r>
              <a:rPr lang="en-US" altLang="zh-CN" sz="2000" b="1">
                <a:solidFill>
                  <a:schemeClr val="bg1"/>
                </a:solidFill>
              </a:rPr>
              <a:t>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郑明被吵醒了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郑明说</a:t>
            </a:r>
            <a:r>
              <a:rPr lang="en-US" altLang="zh-CN" sz="2000" b="1">
                <a:solidFill>
                  <a:schemeClr val="bg1"/>
                </a:solidFill>
              </a:rPr>
              <a:t>:</a:t>
            </a:r>
            <a:r>
              <a:rPr lang="zh-CN" altLang="en-US" sz="2000" b="1">
                <a:solidFill>
                  <a:schemeClr val="bg1"/>
                </a:solidFill>
              </a:rPr>
              <a:t>早上好！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张小被吵醒了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张小说</a:t>
            </a:r>
            <a:r>
              <a:rPr lang="en-US" altLang="zh-CN" sz="2000" b="1">
                <a:solidFill>
                  <a:schemeClr val="bg1"/>
                </a:solidFill>
              </a:rPr>
              <a:t>:</a:t>
            </a:r>
            <a:r>
              <a:rPr lang="zh-CN" altLang="en-US" sz="2000" b="1">
                <a:solidFill>
                  <a:schemeClr val="bg1"/>
                </a:solidFill>
              </a:rPr>
              <a:t>早上好！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E0225-F784-5545-89F1-AB620A7E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/>
              <a:t>7.</a:t>
            </a:r>
            <a:r>
              <a:rPr kumimoji="1" lang="zh-CN" altLang="en-US" sz="3200" dirty="0"/>
              <a:t> 使用线程池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BC6591-939B-384E-BEE3-E981214D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3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Executor </a:t>
            </a:r>
            <a:r>
              <a:rPr lang="zh-CN" altLang="en-US" sz="3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接口</a:t>
            </a:r>
            <a:endParaRPr lang="en-US" altLang="zh-CN" sz="3000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/>
            <a:r>
              <a:rPr lang="zh-CN" altLang="en-US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创建和管理一组线程（线程池）</a:t>
            </a:r>
            <a:endParaRPr lang="en-US" altLang="zh-CN" sz="26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/>
            <a:r>
              <a:rPr lang="en-US" altLang="zh-CN" sz="26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execute</a:t>
            </a:r>
            <a:r>
              <a:rPr lang="zh-CN" altLang="en-US" sz="26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方法启动线程</a:t>
            </a:r>
            <a:endParaRPr lang="en-US" altLang="zh-CN" sz="2600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3000" dirty="0" err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ExecutorService</a:t>
            </a:r>
            <a:r>
              <a:rPr lang="en-US" altLang="zh-CN" sz="3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3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接口</a:t>
            </a:r>
            <a:endParaRPr lang="en-US" altLang="zh-CN" sz="3000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Executor</a:t>
            </a:r>
            <a:r>
              <a:rPr lang="zh-CN" altLang="en-US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的子接口，声明一些其他方法管理</a:t>
            </a:r>
            <a:r>
              <a:rPr lang="en-US" altLang="zh-CN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Executor</a:t>
            </a:r>
            <a:r>
              <a:rPr lang="zh-CN" altLang="en-US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的生命周期</a:t>
            </a:r>
            <a:endParaRPr lang="en-US" altLang="zh-CN" sz="26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用</a:t>
            </a:r>
            <a:r>
              <a:rPr lang="en-US" altLang="zh-CN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Executors</a:t>
            </a:r>
            <a:r>
              <a:rPr lang="zh-CN" altLang="en-US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的静态方法调用</a:t>
            </a:r>
            <a:endParaRPr lang="en-US" altLang="zh-CN" sz="26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shutdown </a:t>
            </a:r>
            <a:r>
              <a:rPr lang="zh-CN" altLang="en-US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方法在任务结束后终止线程</a:t>
            </a:r>
            <a:endParaRPr lang="en-US" altLang="zh-CN" sz="26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3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Executors </a:t>
            </a:r>
            <a:r>
              <a:rPr lang="zh-CN" altLang="en-US" sz="30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</a:t>
            </a:r>
            <a:endParaRPr lang="en-US" altLang="zh-CN" sz="3000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6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newFixedThreadPool</a:t>
            </a:r>
            <a:r>
              <a:rPr lang="en-US" altLang="zh-CN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创建固定个线程的线程池</a:t>
            </a:r>
            <a:endParaRPr lang="en-US" altLang="zh-CN" sz="26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6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newCachedThreadPool</a:t>
            </a:r>
            <a:r>
              <a:rPr lang="zh-CN" altLang="en-US" sz="26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创建需要个数线程的线程池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198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h26imageslides_Page_011.png">
            <a:extLst>
              <a:ext uri="{FF2B5EF4-FFF2-40B4-BE49-F238E27FC236}">
                <a16:creationId xmlns:a16="http://schemas.microsoft.com/office/drawing/2014/main" id="{63ED6FFB-DA91-3742-B9B6-DD25D9711B3B}"/>
              </a:ext>
            </a:extLst>
          </p:cNvPr>
          <p:cNvPicPr>
            <a:picLocks noChangeAspect="1"/>
          </p:cNvPicPr>
          <p:nvPr isPhoto="1"/>
        </p:nvPicPr>
        <p:blipFill>
          <a:blip r:embed="rId2"/>
          <a:srcRect r="26666" b="17043"/>
          <a:stretch>
            <a:fillRect/>
          </a:stretch>
        </p:blipFill>
        <p:spPr bwMode="auto">
          <a:xfrm>
            <a:off x="16914" y="836712"/>
            <a:ext cx="7745613" cy="5318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404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h26imageslides_Page_012.png">
            <a:extLst>
              <a:ext uri="{FF2B5EF4-FFF2-40B4-BE49-F238E27FC236}">
                <a16:creationId xmlns:a16="http://schemas.microsoft.com/office/drawing/2014/main" id="{A7674496-F68B-364C-AA52-710F1797F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/>
          <a:srcRect r="22501" b="17043"/>
          <a:stretch>
            <a:fillRect/>
          </a:stretch>
        </p:blipFill>
        <p:spPr bwMode="auto">
          <a:xfrm>
            <a:off x="0" y="228600"/>
            <a:ext cx="8728075" cy="567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116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BF4ADA65-9CA0-418C-A965-832B90270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52513"/>
            <a:ext cx="777240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400" b="1">
                <a:latin typeface="宋体" panose="02010600030101010101" pitchFamily="2" charset="-122"/>
              </a:rPr>
              <a:t>Java</a:t>
            </a:r>
            <a:r>
              <a:rPr lang="zh-CN" altLang="en-US" sz="2400" b="1">
                <a:latin typeface="宋体" panose="02010600030101010101" pitchFamily="2" charset="-122"/>
              </a:rPr>
              <a:t>应用程序总是从主类的</a:t>
            </a:r>
            <a:r>
              <a:rPr lang="en-US" altLang="zh-CN" sz="2400" b="1">
                <a:latin typeface="宋体" panose="02010600030101010101" pitchFamily="2" charset="-122"/>
              </a:rPr>
              <a:t>main</a:t>
            </a:r>
            <a:r>
              <a:rPr lang="zh-CN" altLang="en-US" sz="2400" b="1">
                <a:latin typeface="宋体" panose="02010600030101010101" pitchFamily="2" charset="-122"/>
              </a:rPr>
              <a:t>方法开始执行。当</a:t>
            </a:r>
            <a:r>
              <a:rPr lang="en-US" altLang="zh-CN" sz="2400" b="1">
                <a:latin typeface="宋体" panose="02010600030101010101" pitchFamily="2" charset="-122"/>
              </a:rPr>
              <a:t>JVM</a:t>
            </a:r>
            <a:r>
              <a:rPr lang="zh-CN" altLang="en-US" sz="2400" b="1">
                <a:latin typeface="宋体" panose="02010600030101010101" pitchFamily="2" charset="-122"/>
              </a:rPr>
              <a:t>加载代码，发现</a:t>
            </a:r>
            <a:r>
              <a:rPr lang="en-US" altLang="zh-CN" sz="2400" b="1">
                <a:latin typeface="宋体" panose="02010600030101010101" pitchFamily="2" charset="-122"/>
              </a:rPr>
              <a:t>main</a:t>
            </a:r>
            <a:r>
              <a:rPr lang="zh-CN" altLang="en-US" sz="2400" b="1">
                <a:latin typeface="宋体" panose="02010600030101010101" pitchFamily="2" charset="-122"/>
              </a:rPr>
              <a:t>方法之后，就会启动一个线程，这个线程称作“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主线程</a:t>
            </a:r>
            <a:r>
              <a:rPr lang="zh-CN" altLang="en-US" sz="2400" b="1">
                <a:latin typeface="宋体" panose="02010600030101010101" pitchFamily="2" charset="-122"/>
              </a:rPr>
              <a:t>”，该线程负责执行</a:t>
            </a:r>
            <a:r>
              <a:rPr lang="en-US" altLang="zh-CN" sz="2400" b="1">
                <a:latin typeface="宋体" panose="02010600030101010101" pitchFamily="2" charset="-122"/>
              </a:rPr>
              <a:t>main</a:t>
            </a:r>
            <a:r>
              <a:rPr lang="zh-CN" altLang="en-US" sz="2400" b="1">
                <a:latin typeface="宋体" panose="02010600030101010101" pitchFamily="2" charset="-122"/>
              </a:rPr>
              <a:t>方法。那么，在</a:t>
            </a:r>
            <a:r>
              <a:rPr lang="en-US" altLang="zh-CN" sz="2400" b="1">
                <a:latin typeface="宋体" panose="02010600030101010101" pitchFamily="2" charset="-122"/>
              </a:rPr>
              <a:t>main</a:t>
            </a:r>
            <a:r>
              <a:rPr lang="zh-CN" altLang="en-US" sz="2400" b="1">
                <a:latin typeface="宋体" panose="02010600030101010101" pitchFamily="2" charset="-122"/>
              </a:rPr>
              <a:t>方法中再创建的线程，就称为主线程中的线程。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>
                <a:latin typeface="宋体" panose="02010600030101010101" pitchFamily="2" charset="-122"/>
              </a:rPr>
              <a:t>如果</a:t>
            </a:r>
            <a:r>
              <a:rPr lang="en-US" altLang="zh-CN" sz="2400" b="1">
                <a:latin typeface="宋体" panose="02010600030101010101" pitchFamily="2" charset="-122"/>
              </a:rPr>
              <a:t>main</a:t>
            </a:r>
            <a:r>
              <a:rPr lang="zh-CN" altLang="en-US" sz="2400" b="1">
                <a:latin typeface="宋体" panose="02010600030101010101" pitchFamily="2" charset="-122"/>
              </a:rPr>
              <a:t>方法中没有创建其他的线程，那么当</a:t>
            </a:r>
            <a:r>
              <a:rPr lang="en-US" altLang="zh-CN" sz="2400" b="1">
                <a:latin typeface="宋体" panose="02010600030101010101" pitchFamily="2" charset="-122"/>
              </a:rPr>
              <a:t>main</a:t>
            </a:r>
            <a:r>
              <a:rPr lang="zh-CN" altLang="en-US" sz="2400" b="1">
                <a:latin typeface="宋体" panose="02010600030101010101" pitchFamily="2" charset="-122"/>
              </a:rPr>
              <a:t>方法执行完最后一个语句，即</a:t>
            </a:r>
            <a:r>
              <a:rPr lang="en-US" altLang="zh-CN" sz="2400" b="1">
                <a:latin typeface="宋体" panose="02010600030101010101" pitchFamily="2" charset="-122"/>
              </a:rPr>
              <a:t>main</a:t>
            </a:r>
            <a:r>
              <a:rPr lang="zh-CN" altLang="en-US" sz="2400" b="1">
                <a:latin typeface="宋体" panose="02010600030101010101" pitchFamily="2" charset="-122"/>
              </a:rPr>
              <a:t>方法返回时，</a:t>
            </a:r>
            <a:r>
              <a:rPr lang="en-US" altLang="zh-CN" sz="2400" b="1">
                <a:latin typeface="宋体" panose="02010600030101010101" pitchFamily="2" charset="-122"/>
              </a:rPr>
              <a:t>JVM</a:t>
            </a:r>
            <a:r>
              <a:rPr lang="zh-CN" altLang="en-US" sz="2400" b="1">
                <a:latin typeface="宋体" panose="02010600030101010101" pitchFamily="2" charset="-122"/>
              </a:rPr>
              <a:t>就会结束我们的</a:t>
            </a:r>
            <a:r>
              <a:rPr lang="en-US" altLang="zh-CN" sz="2400" b="1">
                <a:latin typeface="宋体" panose="02010600030101010101" pitchFamily="2" charset="-122"/>
              </a:rPr>
              <a:t>Java</a:t>
            </a:r>
            <a:r>
              <a:rPr lang="zh-CN" altLang="en-US" sz="2400" b="1">
                <a:latin typeface="宋体" panose="02010600030101010101" pitchFamily="2" charset="-122"/>
              </a:rPr>
              <a:t>应用程序。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>
                <a:latin typeface="宋体" panose="02010600030101010101" pitchFamily="2" charset="-122"/>
              </a:rPr>
              <a:t>如果</a:t>
            </a:r>
            <a:r>
              <a:rPr lang="en-US" altLang="zh-CN" sz="2400" b="1">
                <a:latin typeface="宋体" panose="02010600030101010101" pitchFamily="2" charset="-122"/>
              </a:rPr>
              <a:t>main</a:t>
            </a:r>
            <a:r>
              <a:rPr lang="zh-CN" altLang="en-US" sz="2400" b="1">
                <a:latin typeface="宋体" panose="02010600030101010101" pitchFamily="2" charset="-122"/>
              </a:rPr>
              <a:t>方法中又创建了“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其他线程</a:t>
            </a:r>
            <a:r>
              <a:rPr lang="zh-CN" altLang="en-US" sz="2400" b="1">
                <a:latin typeface="宋体" panose="02010600030101010101" pitchFamily="2" charset="-122"/>
              </a:rPr>
              <a:t>”，那么</a:t>
            </a:r>
            <a:r>
              <a:rPr lang="en-US" altLang="zh-CN" sz="2400" b="1">
                <a:latin typeface="宋体" panose="02010600030101010101" pitchFamily="2" charset="-122"/>
              </a:rPr>
              <a:t>JVM</a:t>
            </a:r>
            <a:r>
              <a:rPr lang="zh-CN" altLang="en-US" sz="2400" b="1">
                <a:latin typeface="宋体" panose="02010600030101010101" pitchFamily="2" charset="-122"/>
              </a:rPr>
              <a:t>就要在主线程和其他线程之间轮流切换，保证每个线程都有机会使用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资源，</a:t>
            </a:r>
            <a:r>
              <a:rPr lang="en-US" altLang="zh-CN" sz="2400" b="1">
                <a:latin typeface="宋体" panose="02010600030101010101" pitchFamily="2" charset="-122"/>
              </a:rPr>
              <a:t>main</a:t>
            </a:r>
            <a:r>
              <a:rPr lang="zh-CN" altLang="en-US" sz="2400" b="1">
                <a:latin typeface="宋体" panose="02010600030101010101" pitchFamily="2" charset="-122"/>
              </a:rPr>
              <a:t>方法即使执行完最后的语句，</a:t>
            </a:r>
            <a:r>
              <a:rPr lang="en-US" altLang="zh-CN" sz="2400" b="1">
                <a:latin typeface="宋体" panose="02010600030101010101" pitchFamily="2" charset="-122"/>
              </a:rPr>
              <a:t>JVM</a:t>
            </a:r>
            <a:r>
              <a:rPr lang="zh-CN" altLang="en-US" sz="2400" b="1">
                <a:latin typeface="宋体" panose="02010600030101010101" pitchFamily="2" charset="-122"/>
              </a:rPr>
              <a:t>也不会结束我们的程序，</a:t>
            </a:r>
            <a:r>
              <a:rPr lang="en-US" altLang="zh-CN" sz="2400" b="1">
                <a:latin typeface="宋体" panose="02010600030101010101" pitchFamily="2" charset="-122"/>
              </a:rPr>
              <a:t>JVM</a:t>
            </a:r>
            <a:r>
              <a:rPr lang="zh-CN" altLang="en-US" sz="2400" b="1">
                <a:latin typeface="宋体" panose="02010600030101010101" pitchFamily="2" charset="-122"/>
              </a:rPr>
              <a:t>一直要等到主线程中的所有线程都结束之后，才结束我们的</a:t>
            </a:r>
            <a:r>
              <a:rPr lang="en-US" altLang="zh-CN" sz="2400" b="1">
                <a:latin typeface="宋体" panose="02010600030101010101" pitchFamily="2" charset="-122"/>
              </a:rPr>
              <a:t>Java</a:t>
            </a:r>
            <a:r>
              <a:rPr lang="zh-CN" altLang="en-US" sz="2400" b="1">
                <a:latin typeface="宋体" panose="02010600030101010101" pitchFamily="2" charset="-122"/>
              </a:rPr>
              <a:t>应用程序。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h26imageslides_Page_012.png">
            <a:extLst>
              <a:ext uri="{FF2B5EF4-FFF2-40B4-BE49-F238E27FC236}">
                <a16:creationId xmlns:a16="http://schemas.microsoft.com/office/drawing/2014/main" id="{A7674496-F68B-364C-AA52-710F1797F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/>
          <a:srcRect r="22501" b="17043"/>
          <a:stretch>
            <a:fillRect/>
          </a:stretch>
        </p:blipFill>
        <p:spPr bwMode="auto">
          <a:xfrm>
            <a:off x="0" y="228600"/>
            <a:ext cx="8728075" cy="567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5777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ch26imageslides_Page_013.png"/>
          <p:cNvPicPr>
            <a:picLocks noGrp="1" noChangeAspect="1"/>
          </p:cNvPicPr>
          <p:nvPr isPhoto="1"/>
        </p:nvPicPr>
        <p:blipFill>
          <a:blip r:embed="rId3"/>
          <a:srcRect r="18333" b="3317"/>
          <a:stretch>
            <a:fillRect/>
          </a:stretch>
        </p:blipFill>
        <p:spPr bwMode="auto">
          <a:xfrm>
            <a:off x="0" y="0"/>
            <a:ext cx="9223375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899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h26imageslides_Page_014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10723563" cy="651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977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ch26imageslides_Page_015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2480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076EA7DC-0B4F-47D8-A51E-F8E28103E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2800" b="1" dirty="0"/>
              <a:t>8.  </a:t>
            </a:r>
            <a:r>
              <a:rPr lang="zh-CN" altLang="en-US" sz="2800" b="1" dirty="0"/>
              <a:t>线程同步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AAF4601-D7B0-45FC-920F-FFAC54EB37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36513" y="1773238"/>
            <a:ext cx="8856663" cy="446405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  </a:t>
            </a:r>
            <a:r>
              <a:rPr lang="zh-CN" altLang="zh-CN" sz="2400">
                <a:latin typeface="Tahoma" panose="020B0604030504040204" pitchFamily="34" charset="0"/>
              </a:rPr>
              <a:t>★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线程同步</a:t>
            </a:r>
            <a:r>
              <a:rPr lang="zh-CN" altLang="en-US" sz="2400" b="1">
                <a:latin typeface="宋体" panose="02010600030101010101" pitchFamily="2" charset="-122"/>
              </a:rPr>
              <a:t>是指：多个线程要执行一个</a:t>
            </a:r>
            <a:r>
              <a:rPr lang="en-US" altLang="zh-CN" sz="2400" b="1">
                <a:solidFill>
                  <a:srgbClr val="0000CC"/>
                </a:solidFill>
              </a:rPr>
              <a:t>synchronized</a:t>
            </a:r>
            <a:r>
              <a:rPr lang="zh-CN" altLang="en-US" sz="2400" b="1">
                <a:latin typeface="宋体" panose="02010600030101010101" pitchFamily="2" charset="-122"/>
              </a:rPr>
              <a:t>修饰的方法。如果一个线程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占有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资源期间，使得</a:t>
            </a:r>
            <a:r>
              <a:rPr lang="en-US" altLang="zh-CN" sz="2400" b="1">
                <a:latin typeface="宋体" panose="02010600030101010101" pitchFamily="2" charset="-122"/>
              </a:rPr>
              <a:t>synchronized</a:t>
            </a:r>
            <a:r>
              <a:rPr lang="zh-CN" altLang="en-US" sz="2400" b="1">
                <a:latin typeface="宋体" panose="02010600030101010101" pitchFamily="2" charset="-122"/>
              </a:rPr>
              <a:t>方法被调用执行，那么该</a:t>
            </a:r>
            <a:r>
              <a:rPr lang="en-US" altLang="zh-CN" sz="2400" b="1">
                <a:latin typeface="宋体" panose="02010600030101010101" pitchFamily="2" charset="-122"/>
              </a:rPr>
              <a:t>synchronized</a:t>
            </a:r>
            <a:r>
              <a:rPr lang="zh-CN" altLang="en-US" sz="2400" b="1">
                <a:latin typeface="宋体" panose="02010600030101010101" pitchFamily="2" charset="-122"/>
              </a:rPr>
              <a:t>方法返回之前，其他占有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资源的线程一旦调用这个</a:t>
            </a:r>
            <a:r>
              <a:rPr lang="en-US" altLang="zh-CN" sz="2400" b="1">
                <a:latin typeface="宋体" panose="02010600030101010101" pitchFamily="2" charset="-122"/>
              </a:rPr>
              <a:t>synchronized</a:t>
            </a:r>
            <a:r>
              <a:rPr lang="zh-CN" altLang="en-US" sz="2400" b="1">
                <a:latin typeface="宋体" panose="02010600030101010101" pitchFamily="2" charset="-122"/>
              </a:rPr>
              <a:t>方法就会引起堵塞，堵塞的线程要一直等到堵塞的原因消除，再排队等待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资源，以便使用这个同步方法。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>
            <a:extLst>
              <a:ext uri="{FF2B5EF4-FFF2-40B4-BE49-F238E27FC236}">
                <a16:creationId xmlns:a16="http://schemas.microsoft.com/office/drawing/2014/main" id="{AA55E1AD-6368-4FA4-A054-1FA9B468C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2263"/>
            <a:ext cx="77057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宋体" panose="02010600030101010101" pitchFamily="2" charset="-122"/>
              </a:rPr>
              <a:t>在下面的例子中有两个线程：</a:t>
            </a:r>
            <a:r>
              <a:rPr lang="en-US" altLang="zh-CN" sz="2000" b="1">
                <a:latin typeface="宋体" panose="02010600030101010101" pitchFamily="2" charset="-122"/>
              </a:rPr>
              <a:t>accountant</a:t>
            </a:r>
            <a:r>
              <a:rPr lang="zh-CN" altLang="en-US" sz="2000" b="1">
                <a:latin typeface="宋体" panose="02010600030101010101" pitchFamily="2" charset="-122"/>
              </a:rPr>
              <a:t>和</a:t>
            </a:r>
            <a:r>
              <a:rPr lang="en-US" altLang="zh-CN" sz="2000" b="1">
                <a:latin typeface="宋体" panose="02010600030101010101" pitchFamily="2" charset="-122"/>
              </a:rPr>
              <a:t>cashier</a:t>
            </a:r>
            <a:r>
              <a:rPr lang="zh-CN" altLang="en-US" sz="2000" b="1">
                <a:latin typeface="宋体" panose="02010600030101010101" pitchFamily="2" charset="-122"/>
              </a:rPr>
              <a:t>，它们共同拥有一个帐本，都可以使用</a:t>
            </a:r>
            <a:r>
              <a:rPr lang="en-US" altLang="zh-CN" sz="2000" b="1">
                <a:latin typeface="宋体" panose="02010600030101010101" pitchFamily="2" charset="-122"/>
              </a:rPr>
              <a:t>saveOrTake</a:t>
            </a: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int number</a:t>
            </a:r>
            <a:r>
              <a:rPr lang="zh-CN" altLang="en-US" sz="2000" b="1">
                <a:latin typeface="宋体" panose="02010600030101010101" pitchFamily="2" charset="-122"/>
              </a:rPr>
              <a:t>）对帐本进行访问。会计使用</a:t>
            </a:r>
            <a:r>
              <a:rPr lang="en-US" altLang="zh-CN" sz="2000" b="1">
                <a:latin typeface="宋体" panose="02010600030101010101" pitchFamily="2" charset="-122"/>
              </a:rPr>
              <a:t>saveOrTake</a:t>
            </a:r>
            <a:r>
              <a:rPr lang="zh-CN" altLang="en-US" sz="2000" b="1">
                <a:latin typeface="宋体" panose="02010600030101010101" pitchFamily="2" charset="-122"/>
              </a:rPr>
              <a:t>方法时，向帐本上写入存钱记录；出纳使用</a:t>
            </a:r>
            <a:r>
              <a:rPr lang="en-US" altLang="zh-CN" sz="2000" b="1">
                <a:latin typeface="宋体" panose="02010600030101010101" pitchFamily="2" charset="-122"/>
              </a:rPr>
              <a:t>saveOrTake</a:t>
            </a:r>
            <a:r>
              <a:rPr lang="zh-CN" altLang="en-US" sz="2000" b="1">
                <a:latin typeface="宋体" panose="02010600030101010101" pitchFamily="2" charset="-122"/>
              </a:rPr>
              <a:t>方法时，向帐本写入取钱记录。因此，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</a:rPr>
              <a:t>当会计正在使用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</a:rPr>
              <a:t>saveOrTake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</a:rPr>
              <a:t>方法时，出纳被禁止使用，反之也是这样</a:t>
            </a:r>
            <a:r>
              <a:rPr lang="zh-CN" altLang="en-US" sz="2000" b="1">
                <a:latin typeface="宋体" panose="02010600030101010101" pitchFamily="2" charset="-122"/>
              </a:rPr>
              <a:t>。 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AB25AFFD-30D5-4A57-9470-F2013050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3575" y="2420938"/>
            <a:ext cx="8229600" cy="41036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public class ThreadDemo9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static void main(String args[ 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String accountantName="</a:t>
            </a:r>
            <a:r>
              <a:rPr lang="zh-CN" altLang="en-US" sz="2000" b="1"/>
              <a:t>会计</a:t>
            </a:r>
            <a:r>
              <a:rPr lang="en-US" altLang="zh-CN" sz="2000" b="1"/>
              <a:t>", cashierName="</a:t>
            </a:r>
            <a:r>
              <a:rPr lang="zh-CN" altLang="en-US" sz="2000" b="1"/>
              <a:t>出纳</a:t>
            </a:r>
            <a:r>
              <a:rPr lang="en-US" altLang="zh-CN" sz="2000" b="1"/>
              <a:t>";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Bank bank=new Bank(accountantName,cashierName);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rgbClr val="FF0000"/>
                </a:solidFill>
              </a:rPr>
              <a:t>Thread accountant, cashier</a:t>
            </a:r>
            <a:r>
              <a:rPr lang="en-US" altLang="zh-CN" sz="2000" b="1">
                <a:solidFill>
                  <a:srgbClr val="0000CC"/>
                </a:solidFill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accountant=new Thread(bank);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cashier=new Thread(bank);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accountant.setName(</a:t>
            </a:r>
            <a:r>
              <a:rPr lang="en-US" altLang="zh-CN" sz="2000" b="1">
                <a:solidFill>
                  <a:srgbClr val="00B050"/>
                </a:solidFill>
              </a:rPr>
              <a:t>accountantName</a:t>
            </a:r>
            <a:r>
              <a:rPr lang="en-US" altLang="zh-CN" sz="2000" b="1"/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cashier.setName(</a:t>
            </a:r>
            <a:r>
              <a:rPr lang="en-US" altLang="zh-CN" sz="2000" b="1">
                <a:solidFill>
                  <a:srgbClr val="00B050"/>
                </a:solidFill>
              </a:rPr>
              <a:t>cashierName</a:t>
            </a:r>
            <a:r>
              <a:rPr lang="en-US" altLang="zh-CN" sz="2000" b="1"/>
              <a:t>);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accountant.start();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cashier.start();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F1C2B52-4F86-47E3-A883-0C5D87897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80963"/>
            <a:ext cx="9144000" cy="66960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class Bank implements Runnable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int money=300;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String accountantName, cashierName;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Bank(String s1,String s2)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accountantName=s1;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cashierName=s2;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void run()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rgbClr val="0070C0"/>
                </a:solidFill>
              </a:rPr>
              <a:t>saveOrTake(30)</a:t>
            </a:r>
            <a:r>
              <a:rPr lang="en-US" altLang="zh-CN" sz="2000" b="1"/>
              <a:t>;  //</a:t>
            </a:r>
            <a:r>
              <a:rPr lang="zh-CN" altLang="en-US" sz="2000" b="1"/>
              <a:t>线程占有</a:t>
            </a:r>
            <a:r>
              <a:rPr lang="en-US" altLang="zh-CN" sz="2000" b="1"/>
              <a:t>CPU</a:t>
            </a:r>
            <a:r>
              <a:rPr lang="zh-CN" altLang="en-US" sz="2000" b="1"/>
              <a:t>资源期间调用了同步方法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/>
              <a:t>    </a:t>
            </a:r>
            <a:r>
              <a:rPr lang="en-US" altLang="zh-CN" sz="2000" b="1"/>
              <a:t>}</a:t>
            </a:r>
            <a:endParaRPr lang="zh-CN" altLang="en-US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</a:t>
            </a:r>
            <a:r>
              <a:rPr lang="en-US" altLang="zh-CN" sz="2000" b="1">
                <a:solidFill>
                  <a:srgbClr val="FF0000"/>
                </a:solidFill>
              </a:rPr>
              <a:t>synchronized</a:t>
            </a:r>
            <a:r>
              <a:rPr lang="en-US" altLang="zh-CN" sz="2000" b="1"/>
              <a:t> void </a:t>
            </a:r>
            <a:r>
              <a:rPr lang="en-US" altLang="zh-CN" sz="2000" b="1">
                <a:solidFill>
                  <a:srgbClr val="0070C0"/>
                </a:solidFill>
              </a:rPr>
              <a:t>saveOrTake(int number) </a:t>
            </a:r>
            <a:r>
              <a:rPr lang="en-US" altLang="zh-CN" sz="2000" b="1"/>
              <a:t>{   </a:t>
            </a:r>
            <a:endParaRPr lang="zh-CN" altLang="en-US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if(Thread.currentThread().getName().equals(accountantName)) {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for(int i=1; i&lt;=3; i++)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money=money+number;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	         try { </a:t>
            </a:r>
            <a:r>
              <a:rPr lang="en-US" altLang="zh-CN" sz="2000" b="1">
                <a:solidFill>
                  <a:srgbClr val="00B0F0"/>
                </a:solidFill>
              </a:rPr>
              <a:t>Thread.sleep(1000);</a:t>
            </a:r>
            <a:r>
              <a:rPr lang="en-US" altLang="zh-CN" sz="2000" b="1"/>
              <a:t> } //</a:t>
            </a:r>
            <a:r>
              <a:rPr lang="zh-CN" altLang="en-US" sz="2000" b="1"/>
              <a:t>稍歇一下，此时出纳不能使用该方法</a:t>
            </a: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catch(InterruptedException e) {}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System.out.println("</a:t>
            </a:r>
            <a:r>
              <a:rPr lang="zh-CN" altLang="en-US" sz="2000" b="1"/>
              <a:t>我是</a:t>
            </a:r>
            <a:r>
              <a:rPr lang="en-US" altLang="zh-CN" sz="2000" b="1"/>
              <a:t>"+accountantName+"</a:t>
            </a:r>
            <a:r>
              <a:rPr lang="zh-CN" altLang="en-US" sz="2000" b="1"/>
              <a:t>余额</a:t>
            </a:r>
            <a:r>
              <a:rPr lang="en-US" altLang="zh-CN" sz="2000" b="1"/>
              <a:t>"+money+"</a:t>
            </a:r>
            <a:r>
              <a:rPr lang="zh-CN" altLang="en-US" sz="2000" b="1"/>
              <a:t>万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// else</a:t>
            </a:r>
            <a:r>
              <a:rPr lang="zh-CN" altLang="en-US" sz="2000" b="1"/>
              <a:t>接下页</a:t>
            </a:r>
            <a:r>
              <a:rPr lang="en-US" altLang="zh-CN" sz="2000" b="1"/>
              <a:t>                       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8652F11-8B3A-4A32-B8DD-6A815CB4D3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69875" y="333375"/>
            <a:ext cx="9396413" cy="3600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	else if(Thread.currentThread().getName().equals(cashierName))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for(int i=1;i&lt;=2;i++)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money=money-number/2;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try{ </a:t>
            </a:r>
            <a:r>
              <a:rPr lang="en-US" altLang="zh-CN" sz="2000" b="1">
                <a:solidFill>
                  <a:srgbClr val="00B0F0"/>
                </a:solidFill>
              </a:rPr>
              <a:t>Thread.sleep(1000);</a:t>
            </a:r>
            <a:r>
              <a:rPr lang="en-US" altLang="zh-CN" sz="2000" b="1"/>
              <a:t>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catch(InterruptedException e) {}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System.out.println("</a:t>
            </a:r>
            <a:r>
              <a:rPr lang="zh-CN" altLang="en-US" sz="2000" b="1"/>
              <a:t>我是</a:t>
            </a:r>
            <a:r>
              <a:rPr lang="en-US" altLang="zh-CN" sz="2000" b="1"/>
              <a:t>"+cashierName+"</a:t>
            </a:r>
            <a:r>
              <a:rPr lang="zh-CN" altLang="en-US" sz="2000" b="1"/>
              <a:t>目前帐上有</a:t>
            </a:r>
            <a:r>
              <a:rPr lang="en-US" altLang="zh-CN" sz="2000" b="1"/>
              <a:t>"+money+"</a:t>
            </a:r>
            <a:r>
              <a:rPr lang="zh-CN" altLang="en-US" sz="2000" b="1"/>
              <a:t>万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}}}</a:t>
            </a:r>
            <a:endParaRPr lang="zh-CN" altLang="en-US" sz="2000" b="1"/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D8EF7D37-2211-4092-B438-F2D3CD38A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4076700"/>
            <a:ext cx="4824413" cy="191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我是会计目前帐上有</a:t>
            </a:r>
            <a:r>
              <a:rPr lang="en-US" altLang="zh-CN" sz="2400" b="1">
                <a:solidFill>
                  <a:schemeClr val="bg1"/>
                </a:solidFill>
              </a:rPr>
              <a:t>330</a:t>
            </a:r>
            <a:r>
              <a:rPr lang="zh-CN" altLang="en-US" sz="2400" b="1">
                <a:solidFill>
                  <a:schemeClr val="bg1"/>
                </a:solidFill>
              </a:rPr>
              <a:t>万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我是会计目前帐上有</a:t>
            </a:r>
            <a:r>
              <a:rPr lang="en-US" altLang="zh-CN" sz="2400" b="1">
                <a:solidFill>
                  <a:schemeClr val="bg1"/>
                </a:solidFill>
              </a:rPr>
              <a:t>360</a:t>
            </a:r>
            <a:r>
              <a:rPr lang="zh-CN" altLang="en-US" sz="2400" b="1">
                <a:solidFill>
                  <a:schemeClr val="bg1"/>
                </a:solidFill>
              </a:rPr>
              <a:t>万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我是会计目前帐上有</a:t>
            </a:r>
            <a:r>
              <a:rPr lang="en-US" altLang="zh-CN" sz="2400" b="1">
                <a:solidFill>
                  <a:schemeClr val="bg1"/>
                </a:solidFill>
              </a:rPr>
              <a:t>390</a:t>
            </a:r>
            <a:r>
              <a:rPr lang="zh-CN" altLang="en-US" sz="2400" b="1">
                <a:solidFill>
                  <a:schemeClr val="bg1"/>
                </a:solidFill>
              </a:rPr>
              <a:t>万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我是出纳目前帐上有</a:t>
            </a:r>
            <a:r>
              <a:rPr lang="en-US" altLang="zh-CN" sz="2400" b="1">
                <a:solidFill>
                  <a:schemeClr val="bg1"/>
                </a:solidFill>
              </a:rPr>
              <a:t>375</a:t>
            </a:r>
            <a:r>
              <a:rPr lang="zh-CN" altLang="en-US" sz="2400" b="1">
                <a:solidFill>
                  <a:schemeClr val="bg1"/>
                </a:solidFill>
              </a:rPr>
              <a:t>万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我是出纳目前帐上有</a:t>
            </a:r>
            <a:r>
              <a:rPr lang="en-US" altLang="zh-CN" sz="2400" b="1">
                <a:solidFill>
                  <a:schemeClr val="bg1"/>
                </a:solidFill>
              </a:rPr>
              <a:t>360</a:t>
            </a:r>
            <a:r>
              <a:rPr lang="zh-CN" altLang="en-US" sz="2400" b="1">
                <a:solidFill>
                  <a:schemeClr val="bg1"/>
                </a:solidFill>
              </a:rPr>
              <a:t>万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41C8E-1C61-D649-BA84-C4C6DEEC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548680"/>
            <a:ext cx="7931224" cy="868958"/>
          </a:xfrm>
        </p:spPr>
        <p:txBody>
          <a:bodyPr/>
          <a:lstStyle/>
          <a:p>
            <a:pPr algn="l"/>
            <a:r>
              <a:rPr kumimoji="1" lang="en-US" altLang="zh-CN" sz="3200" dirty="0">
                <a:solidFill>
                  <a:srgbClr val="FF0000"/>
                </a:solidFill>
              </a:rPr>
              <a:t>synchronized</a:t>
            </a:r>
            <a:r>
              <a:rPr kumimoji="1" lang="zh-CN" altLang="en-US" sz="3200" dirty="0">
                <a:solidFill>
                  <a:srgbClr val="FF0000"/>
                </a:solidFill>
              </a:rPr>
              <a:t>的</a:t>
            </a:r>
            <a:r>
              <a:rPr kumimoji="1" lang="en-US" altLang="zh-CN" sz="3200" dirty="0">
                <a:solidFill>
                  <a:srgbClr val="FF0000"/>
                </a:solidFill>
              </a:rPr>
              <a:t>3</a:t>
            </a:r>
            <a:r>
              <a:rPr kumimoji="1" lang="zh-CN" altLang="en-US" sz="3200" dirty="0">
                <a:solidFill>
                  <a:srgbClr val="FF0000"/>
                </a:solidFill>
              </a:rPr>
              <a:t>种使用方式：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40B921-7604-DF4C-832B-2A3D29156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400273"/>
            <a:ext cx="8229600" cy="4525963"/>
          </a:xfrm>
        </p:spPr>
        <p:txBody>
          <a:bodyPr/>
          <a:lstStyle/>
          <a:p>
            <a:r>
              <a:rPr kumimoji="1" lang="zh-CN" altLang="en-US" sz="2400" dirty="0"/>
              <a:t>修饰实例方法：作用于当前实例加锁</a:t>
            </a:r>
            <a:endParaRPr kumimoji="1" lang="en-US" altLang="zh-CN" sz="2400" dirty="0"/>
          </a:p>
          <a:p>
            <a:r>
              <a:rPr kumimoji="1" lang="zh-CN" altLang="en-US" sz="2400" dirty="0"/>
              <a:t>修饰静态方法：作用于当前类对象加锁</a:t>
            </a:r>
            <a:endParaRPr kumimoji="1" lang="en-US" altLang="zh-CN" sz="2400" dirty="0"/>
          </a:p>
          <a:p>
            <a:r>
              <a:rPr kumimoji="1" lang="zh-CN" altLang="en-US" sz="2400" dirty="0"/>
              <a:t>修饰代码块：指定加锁对象，对给定对象加锁。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82A9904-F2D1-0B40-9397-961E7D791229}"/>
              </a:ext>
            </a:extLst>
          </p:cNvPr>
          <p:cNvSpPr txBox="1">
            <a:spLocks/>
          </p:cNvSpPr>
          <p:nvPr/>
        </p:nvSpPr>
        <p:spPr bwMode="auto">
          <a:xfrm>
            <a:off x="510389" y="321297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/>
              <a:t>注意</a:t>
            </a:r>
            <a:r>
              <a:rPr kumimoji="1" lang="en-US" altLang="zh-CN" sz="2800" dirty="0"/>
              <a:t>:</a:t>
            </a:r>
          </a:p>
          <a:p>
            <a:pPr lvl="1"/>
            <a:r>
              <a:rPr kumimoji="1" lang="zh-CN" altLang="en-US" sz="2400" dirty="0"/>
              <a:t>被</a:t>
            </a:r>
            <a:r>
              <a:rPr kumimoji="1" lang="en-US" altLang="zh-CN" sz="2400" dirty="0"/>
              <a:t>synchronized</a:t>
            </a:r>
            <a:r>
              <a:rPr kumimoji="1" lang="zh-CN" altLang="en-US" sz="2400" dirty="0"/>
              <a:t>修饰的同步块对同一线程来说是可重入的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被</a:t>
            </a:r>
            <a:r>
              <a:rPr kumimoji="1" lang="en-US" altLang="zh-CN" sz="2400" dirty="0"/>
              <a:t>synchronized</a:t>
            </a:r>
            <a:r>
              <a:rPr kumimoji="1" lang="zh-CN" altLang="en-US" sz="2400" dirty="0"/>
              <a:t>修饰的同步块在持有锁的线程执行完毕并释放锁之前，会无条件阻塞后面其他线程进入。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Synchronized</a:t>
            </a:r>
            <a:r>
              <a:rPr kumimoji="1" lang="zh-CN" altLang="en-US" sz="2000" dirty="0"/>
              <a:t>是一个重量级的操作，非必要不用。</a:t>
            </a:r>
          </a:p>
        </p:txBody>
      </p:sp>
    </p:spTree>
    <p:extLst>
      <p:ext uri="{BB962C8B-B14F-4D97-AF65-F5344CB8AC3E}">
        <p14:creationId xmlns:p14="http://schemas.microsoft.com/office/powerpoint/2010/main" val="3925462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202B312-19F7-4EC2-ABEC-90F50FC57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6088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2800" b="1" dirty="0"/>
              <a:t>9. </a:t>
            </a:r>
            <a:r>
              <a:rPr lang="zh-CN" altLang="en-US" sz="2800" b="1" dirty="0"/>
              <a:t>在同步方法中使用</a:t>
            </a:r>
            <a:r>
              <a:rPr lang="en-US" altLang="zh-CN" sz="2800" b="1" dirty="0"/>
              <a:t>wait()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notify</a:t>
            </a:r>
            <a:r>
              <a:rPr lang="zh-CN" altLang="en-US" sz="2800" b="1" dirty="0"/>
              <a:t>和</a:t>
            </a:r>
            <a:r>
              <a:rPr lang="en-US" altLang="zh-CN" sz="2800" b="1" dirty="0" err="1"/>
              <a:t>notifyall</a:t>
            </a:r>
            <a:endParaRPr lang="en-US" altLang="zh-CN" sz="2800" b="1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0D8367E-3634-4C09-8667-DAB8BB6E4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916113"/>
            <a:ext cx="7993063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</a:t>
            </a:r>
            <a:r>
              <a:rPr lang="zh-CN" altLang="zh-CN" sz="2400">
                <a:latin typeface="Tahoma" panose="020B0604030504040204" pitchFamily="34" charset="0"/>
              </a:rPr>
              <a:t>★</a:t>
            </a:r>
            <a:r>
              <a:rPr lang="en-US" altLang="zh-CN" sz="2400">
                <a:latin typeface="Tahoma" panose="020B0604030504040204" pitchFamily="34" charset="0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wait()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notify()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notifyAll()</a:t>
            </a:r>
            <a:r>
              <a:rPr lang="zh-CN" altLang="en-US" sz="2400" b="1">
                <a:latin typeface="宋体" panose="02010600030101010101" pitchFamily="2" charset="-122"/>
              </a:rPr>
              <a:t>都是</a:t>
            </a:r>
            <a:r>
              <a:rPr lang="en-US" altLang="zh-CN" sz="2400" b="1">
                <a:latin typeface="宋体" panose="02010600030101010101" pitchFamily="2" charset="-122"/>
              </a:rPr>
              <a:t>Object</a:t>
            </a:r>
            <a:r>
              <a:rPr lang="zh-CN" altLang="en-US" sz="2400" b="1">
                <a:latin typeface="宋体" panose="02010600030101010101" pitchFamily="2" charset="-122"/>
              </a:rPr>
              <a:t>类中的</a:t>
            </a:r>
            <a:r>
              <a:rPr lang="en-US" altLang="zh-CN" sz="2400" b="1">
                <a:latin typeface="宋体" panose="02010600030101010101" pitchFamily="2" charset="-122"/>
              </a:rPr>
              <a:t>final</a:t>
            </a:r>
            <a:r>
              <a:rPr lang="zh-CN" altLang="en-US" sz="2400" b="1">
                <a:latin typeface="宋体" panose="02010600030101010101" pitchFamily="2" charset="-122"/>
              </a:rPr>
              <a:t>方法，被所有的类继承，且不允许重写的方法。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2200" b="1">
                <a:latin typeface="宋体" panose="02010600030101010101" pitchFamily="2" charset="-122"/>
              </a:rPr>
              <a:t>当一个线程使用的</a:t>
            </a:r>
            <a:r>
              <a:rPr lang="en-US" altLang="zh-CN" sz="2200" b="1">
                <a:latin typeface="宋体" panose="02010600030101010101" pitchFamily="2" charset="-122"/>
              </a:rPr>
              <a:t>synchronized</a:t>
            </a:r>
            <a:r>
              <a:rPr lang="zh-CN" altLang="en-US" sz="2200" b="1">
                <a:latin typeface="宋体" panose="02010600030101010101" pitchFamily="2" charset="-122"/>
              </a:rPr>
              <a:t>同步方法中用到某个变量，而此变量又需要其它线程修改后才能符合本线程的需要，那么可以在同步方法中使用</a:t>
            </a:r>
            <a:r>
              <a:rPr lang="en-US" altLang="zh-CN" sz="2200" b="1">
                <a:solidFill>
                  <a:srgbClr val="0000CC"/>
                </a:solidFill>
                <a:latin typeface="宋体" panose="02010600030101010101" pitchFamily="2" charset="-122"/>
              </a:rPr>
              <a:t>wait()</a:t>
            </a:r>
            <a:r>
              <a:rPr lang="zh-CN" altLang="en-US" sz="2200" b="1">
                <a:latin typeface="宋体" panose="02010600030101010101" pitchFamily="2" charset="-122"/>
              </a:rPr>
              <a:t>方法。使用</a:t>
            </a:r>
            <a:r>
              <a:rPr lang="en-US" altLang="zh-CN" sz="2200" b="1">
                <a:latin typeface="宋体" panose="02010600030101010101" pitchFamily="2" charset="-122"/>
              </a:rPr>
              <a:t>wait()</a:t>
            </a:r>
            <a:r>
              <a:rPr lang="zh-CN" altLang="en-US" sz="2200" b="1">
                <a:latin typeface="宋体" panose="02010600030101010101" pitchFamily="2" charset="-122"/>
              </a:rPr>
              <a:t>方法可以中断方法的执行，使本线程等待，暂时让出</a:t>
            </a:r>
            <a:r>
              <a:rPr lang="en-US" altLang="zh-CN" sz="2200" b="1">
                <a:latin typeface="宋体" panose="02010600030101010101" pitchFamily="2" charset="-122"/>
              </a:rPr>
              <a:t>CPU</a:t>
            </a:r>
            <a:r>
              <a:rPr lang="zh-CN" altLang="en-US" sz="2200" b="1">
                <a:latin typeface="宋体" panose="02010600030101010101" pitchFamily="2" charset="-122"/>
              </a:rPr>
              <a:t>的使用权，并允许其它线程使用这个同步方法。其它线程如果在使用这个同步方法时不需要等待，那么它使用完这个同步方法的同时，应当用</a:t>
            </a:r>
            <a:r>
              <a:rPr lang="en-US" altLang="zh-CN" sz="2200" b="1">
                <a:solidFill>
                  <a:srgbClr val="0000CC"/>
                </a:solidFill>
                <a:latin typeface="宋体" panose="02010600030101010101" pitchFamily="2" charset="-122"/>
              </a:rPr>
              <a:t>notifyAll</a:t>
            </a:r>
            <a:r>
              <a:rPr lang="en-US" altLang="zh-CN" sz="2200" b="1">
                <a:latin typeface="宋体" panose="02010600030101010101" pitchFamily="2" charset="-122"/>
              </a:rPr>
              <a:t>()</a:t>
            </a:r>
            <a:r>
              <a:rPr lang="zh-CN" altLang="en-US" sz="2200" b="1">
                <a:latin typeface="宋体" panose="02010600030101010101" pitchFamily="2" charset="-122"/>
              </a:rPr>
              <a:t>方法通知所有的由于使用这个同步方法而处于等待的线程结束等待。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8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6212639-8813-455B-9BF2-42B6BBA3F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/>
              <a:t>2  </a:t>
            </a:r>
            <a:r>
              <a:rPr lang="zh-CN" altLang="en-US" sz="2800" b="1"/>
              <a:t>线程的生命周期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4F598FD-1231-4245-8F1E-402EBDE31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690688"/>
            <a:ext cx="7993062" cy="4114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sz="2400" b="1" dirty="0">
                <a:latin typeface="宋体" panose="02010600030101010101" pitchFamily="2" charset="-122"/>
              </a:rPr>
              <a:t>  </a:t>
            </a:r>
            <a:r>
              <a:rPr lang="zh-CN" altLang="zh-CN" sz="2400" dirty="0">
                <a:latin typeface="Tahoma" panose="020B0604030504040204" pitchFamily="34" charset="0"/>
              </a:rPr>
              <a:t>★</a:t>
            </a:r>
            <a:r>
              <a:rPr lang="zh-CN" altLang="en-US" sz="2400" b="1" dirty="0">
                <a:latin typeface="宋体" panose="02010600030101010101" pitchFamily="2" charset="-122"/>
              </a:rPr>
              <a:t>在</a:t>
            </a:r>
            <a:r>
              <a:rPr lang="en-US" altLang="zh-CN" sz="2400" b="1" dirty="0">
                <a:latin typeface="宋体" panose="02010600030101010101" pitchFamily="2" charset="-122"/>
              </a:rPr>
              <a:t>Java</a:t>
            </a:r>
            <a:r>
              <a:rPr lang="zh-CN" altLang="en-US" sz="2400" b="1" dirty="0">
                <a:latin typeface="宋体" panose="02010600030101010101" pitchFamily="2" charset="-122"/>
              </a:rPr>
              <a:t>语言中，由</a:t>
            </a:r>
            <a:r>
              <a:rPr lang="en-US" altLang="zh-CN" sz="2400" b="1" dirty="0">
                <a:latin typeface="宋体" panose="02010600030101010101" pitchFamily="2" charset="-122"/>
              </a:rPr>
              <a:t>Thread</a:t>
            </a:r>
            <a:r>
              <a:rPr lang="zh-CN" altLang="en-US" sz="2400" b="1" dirty="0">
                <a:latin typeface="宋体" panose="02010600030101010101" pitchFamily="2" charset="-122"/>
              </a:rPr>
              <a:t>类及其子类创建的对象称作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线程</a:t>
            </a:r>
            <a:r>
              <a:rPr lang="zh-CN" altLang="en-US" sz="2400" b="1" dirty="0">
                <a:latin typeface="宋体" panose="02010600030101010101" pitchFamily="2" charset="-122"/>
              </a:rPr>
              <a:t>，新建的线程在它的一个完整的生命周期中通常要经历</a:t>
            </a:r>
            <a:r>
              <a:rPr lang="en-US" altLang="zh-CN" sz="2400" b="1" dirty="0">
                <a:solidFill>
                  <a:srgbClr val="0000CC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</a:rPr>
              <a:t>种状态：</a:t>
            </a:r>
            <a:endParaRPr lang="zh-CN" altLang="en-US" sz="2000" b="1" dirty="0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2400" b="1" dirty="0">
                <a:latin typeface="宋体" panose="02010600030101010101" pitchFamily="2" charset="-122"/>
              </a:rPr>
              <a:t> （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新建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2000" b="1" dirty="0">
                <a:latin typeface="宋体" panose="02010600030101010101" pitchFamily="2" charset="-122"/>
              </a:rPr>
              <a:t>      当一个</a:t>
            </a:r>
            <a:r>
              <a:rPr lang="en-US" altLang="zh-CN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Thread</a:t>
            </a:r>
            <a:r>
              <a:rPr lang="zh-CN" altLang="en-US" sz="2000" b="1" dirty="0">
                <a:solidFill>
                  <a:srgbClr val="0000CC"/>
                </a:solidFill>
                <a:latin typeface="宋体" panose="02010600030101010101" pitchFamily="2" charset="-122"/>
              </a:rPr>
              <a:t>类</a:t>
            </a:r>
            <a:r>
              <a:rPr lang="zh-CN" altLang="en-US" sz="2000" b="1" dirty="0">
                <a:latin typeface="宋体" panose="02010600030101010101" pitchFamily="2" charset="-122"/>
              </a:rPr>
              <a:t>或其子类的对象被创建时，新生的线程对象就处于新建状态。此时，它已经有了相应的硬件资源。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CBD5C4-3F3F-4430-9E83-86B093DD2820}"/>
              </a:ext>
            </a:extLst>
          </p:cNvPr>
          <p:cNvSpPr/>
          <p:nvPr/>
        </p:nvSpPr>
        <p:spPr>
          <a:xfrm>
            <a:off x="1979613" y="1125538"/>
            <a:ext cx="4105275" cy="7191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4CCD240-C159-468F-AC4F-D0C832558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6363"/>
            <a:ext cx="84978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000" b="1"/>
              <a:t>模拟</a:t>
            </a:r>
            <a:r>
              <a:rPr lang="en-US" altLang="zh-CN" sz="2000" b="1"/>
              <a:t>3</a:t>
            </a:r>
            <a:r>
              <a:rPr lang="zh-CN" altLang="en-US" sz="2000" b="1"/>
              <a:t>个人排队买票，电影票五元钱一张，每人买</a:t>
            </a:r>
            <a:r>
              <a:rPr lang="en-US" altLang="zh-CN" sz="2000" b="1"/>
              <a:t>1</a:t>
            </a:r>
            <a:r>
              <a:rPr lang="zh-CN" altLang="en-US" sz="2000" b="1"/>
              <a:t>张。售票员只有</a:t>
            </a:r>
            <a:r>
              <a:rPr lang="en-US" altLang="zh-CN" sz="2000" b="1"/>
              <a:t>1</a:t>
            </a:r>
            <a:r>
              <a:rPr lang="zh-CN" altLang="en-US" sz="2000" b="1"/>
              <a:t>张五元</a:t>
            </a:r>
            <a:r>
              <a:rPr lang="en-US" altLang="zh-CN" sz="2000" b="1"/>
              <a:t>RMB</a:t>
            </a:r>
            <a:r>
              <a:rPr lang="zh-CN" altLang="en-US" sz="2000" b="1"/>
              <a:t>，</a:t>
            </a:r>
            <a:r>
              <a:rPr lang="zh-CN" altLang="en-US" sz="2000" b="1">
                <a:solidFill>
                  <a:srgbClr val="0070C0"/>
                </a:solidFill>
              </a:rPr>
              <a:t>张某拿</a:t>
            </a:r>
            <a:r>
              <a:rPr lang="en-US" altLang="zh-CN" sz="2000" b="1">
                <a:solidFill>
                  <a:srgbClr val="0070C0"/>
                </a:solidFill>
              </a:rPr>
              <a:t>1</a:t>
            </a:r>
            <a:r>
              <a:rPr lang="zh-CN" altLang="en-US" sz="2000" b="1">
                <a:solidFill>
                  <a:srgbClr val="0070C0"/>
                </a:solidFill>
              </a:rPr>
              <a:t>张二十元排在孙某前面买票，孙某拿</a:t>
            </a:r>
            <a:r>
              <a:rPr lang="en-US" altLang="zh-CN" sz="2000" b="1">
                <a:solidFill>
                  <a:srgbClr val="0070C0"/>
                </a:solidFill>
              </a:rPr>
              <a:t>1</a:t>
            </a:r>
            <a:r>
              <a:rPr lang="zh-CN" altLang="en-US" sz="2000" b="1">
                <a:solidFill>
                  <a:srgbClr val="0070C0"/>
                </a:solidFill>
              </a:rPr>
              <a:t>张十元排在赵的前面，赵某拿</a:t>
            </a:r>
            <a:r>
              <a:rPr lang="en-US" altLang="zh-CN" sz="2000" b="1">
                <a:solidFill>
                  <a:srgbClr val="0070C0"/>
                </a:solidFill>
              </a:rPr>
              <a:t>1</a:t>
            </a:r>
            <a:r>
              <a:rPr lang="zh-CN" altLang="en-US" sz="2000" b="1">
                <a:solidFill>
                  <a:srgbClr val="0070C0"/>
                </a:solidFill>
              </a:rPr>
              <a:t>张五元排在最后</a:t>
            </a:r>
            <a:r>
              <a:rPr lang="zh-CN" altLang="en-US" sz="2000" b="1"/>
              <a:t>。那么，最终的卖票次序应当是：</a:t>
            </a:r>
            <a:endParaRPr lang="zh-CN" altLang="en-US" sz="2000" b="1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000" b="1"/>
              <a:t>	                      售票员	         孙</a:t>
            </a:r>
            <a:r>
              <a:rPr lang="en-US" altLang="zh-CN" sz="2000" b="1">
                <a:sym typeface="Wingdings" panose="05000000000000000000" pitchFamily="2" charset="2"/>
              </a:rPr>
              <a:t>     </a:t>
            </a:r>
            <a:r>
              <a:rPr lang="zh-CN" altLang="en-US" sz="2000" b="1"/>
              <a:t>赵</a:t>
            </a:r>
            <a:r>
              <a:rPr lang="en-US" altLang="zh-CN" sz="2000" b="1">
                <a:sym typeface="Wingdings" panose="05000000000000000000" pitchFamily="2" charset="2"/>
              </a:rPr>
              <a:t>    </a:t>
            </a:r>
            <a:r>
              <a:rPr lang="zh-CN" altLang="en-US" sz="2000" b="1"/>
              <a:t>张</a:t>
            </a:r>
            <a:endParaRPr lang="en-US" altLang="zh-CN" sz="2000" b="1"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</a:pPr>
            <a:r>
              <a:rPr lang="en-US" altLang="zh-CN" sz="2000" b="1"/>
              <a:t>	                      5</a:t>
            </a:r>
            <a:r>
              <a:rPr lang="zh-CN" altLang="en-US" sz="2000" b="1"/>
              <a:t>元                </a:t>
            </a:r>
            <a:r>
              <a:rPr lang="en-US" altLang="zh-CN" sz="2000" b="1"/>
              <a:t>10</a:t>
            </a:r>
            <a:r>
              <a:rPr lang="zh-CN" altLang="en-US" sz="2000" b="1"/>
              <a:t>元    </a:t>
            </a:r>
            <a:r>
              <a:rPr lang="en-US" altLang="zh-CN" sz="2000" b="1"/>
              <a:t>5</a:t>
            </a:r>
            <a:r>
              <a:rPr lang="zh-CN" altLang="en-US" sz="2000" b="1"/>
              <a:t>元      </a:t>
            </a:r>
            <a:r>
              <a:rPr lang="en-US" altLang="zh-CN" sz="2000" b="1"/>
              <a:t>20</a:t>
            </a:r>
            <a:r>
              <a:rPr lang="zh-CN" altLang="en-US" sz="2000" b="1"/>
              <a:t>元</a:t>
            </a:r>
            <a:endParaRPr lang="zh-CN" altLang="en-US" sz="2000" b="1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</p:txBody>
      </p:sp>
      <p:sp>
        <p:nvSpPr>
          <p:cNvPr id="52228" name="Rectangle 2">
            <a:extLst>
              <a:ext uri="{FF2B5EF4-FFF2-40B4-BE49-F238E27FC236}">
                <a16:creationId xmlns:a16="http://schemas.microsoft.com/office/drawing/2014/main" id="{7F8C5DF4-CEB7-47CC-8116-DE5A23E06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989138"/>
            <a:ext cx="8229600" cy="43195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public class ThreadDemo10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static void main(String args[])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String s1="</a:t>
            </a:r>
            <a:r>
              <a:rPr lang="zh-CN" altLang="en-US" sz="2000" b="1"/>
              <a:t>张三</a:t>
            </a:r>
            <a:r>
              <a:rPr lang="en-US" altLang="zh-CN" sz="2000" b="1"/>
              <a:t>", s2="</a:t>
            </a:r>
            <a:r>
              <a:rPr lang="zh-CN" altLang="en-US" sz="2000" b="1"/>
              <a:t>孙大名</a:t>
            </a:r>
            <a:r>
              <a:rPr lang="en-US" altLang="zh-CN" sz="2000" b="1"/>
              <a:t>", s3="</a:t>
            </a:r>
            <a:r>
              <a:rPr lang="zh-CN" altLang="en-US" sz="2000" b="1"/>
              <a:t>赵中堂</a:t>
            </a:r>
            <a:r>
              <a:rPr lang="en-US" altLang="zh-CN" sz="2000" b="1"/>
              <a:t>";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Cinema cinema=new Cinema(s1,s2,s3);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Thread zhang, sun, zhao;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zhang=new Thread(cinema);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sun=new Thread(cinema);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zhao=new Thread(cinema);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</a:rPr>
              <a:t>        zhang.setName(</a:t>
            </a:r>
            <a:r>
              <a:rPr lang="en-US" altLang="zh-CN" sz="2000" b="1">
                <a:solidFill>
                  <a:srgbClr val="00B050"/>
                </a:solidFill>
              </a:rPr>
              <a:t>s1</a:t>
            </a:r>
            <a:r>
              <a:rPr lang="en-US" altLang="zh-CN" sz="2000" b="1">
                <a:solidFill>
                  <a:schemeClr val="hlink"/>
                </a:solidFill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</a:rPr>
              <a:t>        sun.setName(</a:t>
            </a:r>
            <a:r>
              <a:rPr lang="en-US" altLang="zh-CN" sz="2000" b="1">
                <a:solidFill>
                  <a:srgbClr val="00B050"/>
                </a:solidFill>
              </a:rPr>
              <a:t>s2</a:t>
            </a:r>
            <a:r>
              <a:rPr lang="en-US" altLang="zh-CN" sz="2000" b="1">
                <a:solidFill>
                  <a:schemeClr val="hlink"/>
                </a:solidFill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chemeClr val="hlink"/>
                </a:solidFill>
              </a:rPr>
              <a:t>        zhao.setName(</a:t>
            </a:r>
            <a:r>
              <a:rPr lang="en-US" altLang="zh-CN" sz="2000" b="1">
                <a:solidFill>
                  <a:srgbClr val="00B050"/>
                </a:solidFill>
              </a:rPr>
              <a:t>s3</a:t>
            </a:r>
            <a:r>
              <a:rPr lang="en-US" altLang="zh-CN" sz="2000" b="1">
                <a:solidFill>
                  <a:schemeClr val="hlink"/>
                </a:solidFill>
              </a:rPr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rgbClr val="800000"/>
                </a:solidFill>
              </a:rPr>
              <a:t>zhang.start();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800000"/>
                </a:solidFill>
              </a:rPr>
              <a:t>        sun.start();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800000"/>
                </a:solidFill>
              </a:rPr>
              <a:t>        zhao.start();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D4104FE-022D-4602-A7FC-27A405CEB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300038"/>
            <a:ext cx="8964612" cy="58658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class Cinema </a:t>
            </a:r>
            <a:r>
              <a:rPr lang="en-US" altLang="zh-CN" sz="2200" b="1">
                <a:solidFill>
                  <a:srgbClr val="0000CC"/>
                </a:solidFill>
              </a:rPr>
              <a:t>implements Runnable </a:t>
            </a:r>
            <a:r>
              <a:rPr lang="en-US" altLang="zh-CN" sz="2200" b="1"/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>
                <a:solidFill>
                  <a:schemeClr val="hlink"/>
                </a:solidFill>
              </a:rPr>
              <a:t>    TicketSeller seller;</a:t>
            </a:r>
            <a:r>
              <a:rPr lang="en-US" altLang="zh-CN" sz="2200" b="1"/>
              <a:t>                //</a:t>
            </a:r>
            <a:r>
              <a:rPr lang="zh-CN" altLang="en-US" sz="2200" b="1"/>
              <a:t>电影院的售票员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200" b="1"/>
              <a:t>    </a:t>
            </a:r>
            <a:r>
              <a:rPr lang="en-US" altLang="zh-CN" sz="2200" b="1"/>
              <a:t>String name1, name2, name3;        //</a:t>
            </a:r>
            <a:r>
              <a:rPr lang="zh-CN" altLang="en-US" sz="2200" b="1"/>
              <a:t>买票人的名字</a:t>
            </a:r>
            <a:r>
              <a:rPr lang="en-US" altLang="zh-CN" sz="2200" b="1"/>
              <a:t>(</a:t>
            </a:r>
            <a:r>
              <a:rPr lang="zh-CN" altLang="en-US" sz="2200" b="1"/>
              <a:t>线程的名字</a:t>
            </a:r>
            <a:r>
              <a:rPr lang="en-US" altLang="zh-CN" sz="2200" b="1"/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Cinema(String s1, String s2, String s3)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seller=new TicketSeller();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name1=s1;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name2=s2;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name3=s3;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2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public void run(){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if(Thread.currentThread().getName().equals(name1))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  seller.sellTicket(</a:t>
            </a:r>
            <a:r>
              <a:rPr lang="en-US" altLang="zh-CN" sz="2200" b="1">
                <a:solidFill>
                  <a:srgbClr val="0000CC"/>
                </a:solidFill>
              </a:rPr>
              <a:t>20</a:t>
            </a:r>
            <a:r>
              <a:rPr lang="en-US" altLang="zh-CN" sz="2200" b="1"/>
              <a:t>);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else if(Thread.currentThread().getName().equals(name2))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  seller.sellTicket(</a:t>
            </a:r>
            <a:r>
              <a:rPr lang="en-US" altLang="zh-CN" sz="2200" b="1">
                <a:solidFill>
                  <a:srgbClr val="0000CC"/>
                </a:solidFill>
              </a:rPr>
              <a:t>10</a:t>
            </a:r>
            <a:r>
              <a:rPr lang="en-US" altLang="zh-CN" sz="2200" b="1"/>
              <a:t>);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else if(Thread.currentThread().getName().equals(name3))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  seller.sellTicket(</a:t>
            </a:r>
            <a:r>
              <a:rPr lang="en-US" altLang="zh-CN" sz="2200" b="1">
                <a:solidFill>
                  <a:srgbClr val="0000CC"/>
                </a:solidFill>
              </a:rPr>
              <a:t>5</a:t>
            </a:r>
            <a:r>
              <a:rPr lang="en-US" altLang="zh-CN" sz="2200" b="1"/>
              <a:t>);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}</a:t>
            </a:r>
            <a:endParaRPr lang="zh-CN" altLang="en-US" sz="22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FC03EB0-444C-4B1C-8CCC-C854339432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15888"/>
            <a:ext cx="9144000" cy="63373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class TicketSeller{         //</a:t>
            </a:r>
            <a:r>
              <a:rPr lang="zh-CN" altLang="en-US" sz="2000" b="1"/>
              <a:t>负责卖票的类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solidFill>
                  <a:srgbClr val="0000CC"/>
                </a:solidFill>
              </a:rPr>
              <a:t>    </a:t>
            </a:r>
            <a:r>
              <a:rPr lang="en-US" altLang="zh-CN" sz="2000" b="1">
                <a:solidFill>
                  <a:srgbClr val="0000CC"/>
                </a:solidFill>
              </a:rPr>
              <a:t>int fiveNumber=1, tenNumber=0, twentyNumber=0</a:t>
            </a:r>
            <a:r>
              <a:rPr lang="en-US" altLang="zh-CN" sz="2000" b="1"/>
              <a:t>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</a:t>
            </a:r>
            <a:r>
              <a:rPr lang="en-US" altLang="zh-CN" sz="2000" b="1">
                <a:solidFill>
                  <a:srgbClr val="FF0000"/>
                </a:solidFill>
              </a:rPr>
              <a:t>synchronized</a:t>
            </a:r>
            <a:r>
              <a:rPr lang="en-US" altLang="zh-CN" sz="2000" b="1"/>
              <a:t> void sellTicket(int </a:t>
            </a:r>
            <a:r>
              <a:rPr lang="en-US" altLang="zh-CN" sz="2000" b="1">
                <a:solidFill>
                  <a:srgbClr val="0000CC"/>
                </a:solidFill>
              </a:rPr>
              <a:t>receiveMoney</a:t>
            </a:r>
            <a:r>
              <a:rPr lang="en-US" altLang="zh-CN" sz="2000" b="1"/>
              <a:t>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String s=Thread.currentThread().getName();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if(receiveMoney==5)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fiveNumber=fiveNumber+1;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System.out.println(s+"</a:t>
            </a:r>
            <a:r>
              <a:rPr lang="zh-CN" altLang="en-US" sz="2000" b="1"/>
              <a:t>付</a:t>
            </a:r>
            <a:r>
              <a:rPr lang="en-US" altLang="zh-CN" sz="2000" b="1"/>
              <a:t>5</a:t>
            </a:r>
            <a:r>
              <a:rPr lang="zh-CN" altLang="en-US" sz="2000" b="1"/>
              <a:t>元钱</a:t>
            </a:r>
            <a:r>
              <a:rPr lang="en-US" altLang="zh-CN" sz="2000" b="1"/>
              <a:t>,</a:t>
            </a:r>
            <a:r>
              <a:rPr lang="zh-CN" altLang="en-US" sz="2000" b="1"/>
              <a:t>售票员卖给</a:t>
            </a:r>
            <a:r>
              <a:rPr lang="en-US" altLang="zh-CN" sz="2000" b="1"/>
              <a:t>"+s+"</a:t>
            </a:r>
            <a:r>
              <a:rPr lang="zh-CN" altLang="en-US" sz="2000" b="1"/>
              <a:t>一张票</a:t>
            </a:r>
            <a:r>
              <a:rPr lang="en-US" altLang="zh-CN" sz="2000" b="1"/>
              <a:t>,</a:t>
            </a:r>
            <a:r>
              <a:rPr lang="zh-CN" altLang="en-US" sz="2000" b="1"/>
              <a:t>不必找零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else if(receiveMoney==10)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</a:t>
            </a:r>
            <a:r>
              <a:rPr lang="en-US" altLang="zh-CN" sz="2000" b="1">
                <a:solidFill>
                  <a:srgbClr val="0000CC"/>
                </a:solidFill>
              </a:rPr>
              <a:t>while(fiveNumber&lt;1)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try{  System.out.println(s+"</a:t>
            </a:r>
            <a:r>
              <a:rPr lang="zh-CN" altLang="en-US" sz="2000" b="1">
                <a:solidFill>
                  <a:srgbClr val="0000CC"/>
                </a:solidFill>
              </a:rPr>
              <a:t>付</a:t>
            </a:r>
            <a:r>
              <a:rPr lang="en-US" altLang="zh-CN" sz="2000" b="1">
                <a:solidFill>
                  <a:srgbClr val="0000CC"/>
                </a:solidFill>
              </a:rPr>
              <a:t>10</a:t>
            </a:r>
            <a:r>
              <a:rPr lang="zh-CN" altLang="en-US" sz="2000" b="1">
                <a:solidFill>
                  <a:srgbClr val="0000CC"/>
                </a:solidFill>
              </a:rPr>
              <a:t>元钱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     System.out.println("</a:t>
            </a:r>
            <a:r>
              <a:rPr lang="zh-CN" altLang="en-US" sz="2000" b="1">
                <a:solidFill>
                  <a:srgbClr val="0000CC"/>
                </a:solidFill>
              </a:rPr>
              <a:t>售票员请</a:t>
            </a:r>
            <a:r>
              <a:rPr lang="en-US" altLang="zh-CN" sz="2000" b="1">
                <a:solidFill>
                  <a:srgbClr val="0000CC"/>
                </a:solidFill>
              </a:rPr>
              <a:t>"+s+"</a:t>
            </a:r>
            <a:r>
              <a:rPr lang="zh-CN" altLang="en-US" sz="2000" b="1">
                <a:solidFill>
                  <a:srgbClr val="0000CC"/>
                </a:solidFill>
              </a:rPr>
              <a:t>等一会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     </a:t>
            </a:r>
            <a:r>
              <a:rPr lang="en-US" altLang="zh-CN" sz="2000" b="1">
                <a:solidFill>
                  <a:srgbClr val="FF0066"/>
                </a:solidFill>
              </a:rPr>
              <a:t>wait();</a:t>
            </a:r>
            <a:r>
              <a:rPr lang="en-US" altLang="zh-CN" sz="2000" b="1">
                <a:solidFill>
                  <a:srgbClr val="0000CC"/>
                </a:solidFill>
              </a:rPr>
              <a:t>  //</a:t>
            </a:r>
            <a:r>
              <a:rPr lang="zh-CN" altLang="en-US" sz="2000" b="1">
                <a:solidFill>
                  <a:srgbClr val="0000CC"/>
                </a:solidFill>
              </a:rPr>
              <a:t>如果线程占有</a:t>
            </a:r>
            <a:r>
              <a:rPr lang="en-US" altLang="zh-CN" sz="2000" b="1">
                <a:solidFill>
                  <a:srgbClr val="0000CC"/>
                </a:solidFill>
              </a:rPr>
              <a:t>CPU</a:t>
            </a:r>
            <a:r>
              <a:rPr lang="zh-CN" altLang="en-US" sz="2000" b="1">
                <a:solidFill>
                  <a:srgbClr val="0000CC"/>
                </a:solidFill>
              </a:rPr>
              <a:t>期间执行了</a:t>
            </a:r>
            <a:r>
              <a:rPr lang="en-US" altLang="zh-CN" sz="2000" b="1">
                <a:solidFill>
                  <a:srgbClr val="0000CC"/>
                </a:solidFill>
              </a:rPr>
              <a:t>wait()</a:t>
            </a:r>
            <a:r>
              <a:rPr lang="zh-CN" altLang="en-US" sz="2000" b="1">
                <a:solidFill>
                  <a:srgbClr val="0000CC"/>
                </a:solidFill>
              </a:rPr>
              <a:t>，就进入中断状态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solidFill>
                  <a:srgbClr val="0000CC"/>
                </a:solidFill>
              </a:rPr>
              <a:t>                    </a:t>
            </a:r>
            <a:r>
              <a:rPr lang="en-US" altLang="zh-CN" sz="2000" b="1">
                <a:solidFill>
                  <a:srgbClr val="0000CC"/>
                </a:solidFill>
              </a:rPr>
              <a:t>System.out.println(s+"</a:t>
            </a:r>
            <a:r>
              <a:rPr lang="zh-CN" altLang="en-US" sz="2000" b="1">
                <a:solidFill>
                  <a:srgbClr val="0000CC"/>
                </a:solidFill>
              </a:rPr>
              <a:t>结束等待</a:t>
            </a:r>
            <a:r>
              <a:rPr lang="en-US" altLang="zh-CN" sz="2000" b="1">
                <a:solidFill>
                  <a:srgbClr val="0000CC"/>
                </a:solidFill>
              </a:rPr>
              <a:t>,</a:t>
            </a:r>
            <a:r>
              <a:rPr lang="zh-CN" altLang="en-US" sz="2000" b="1">
                <a:solidFill>
                  <a:srgbClr val="0000CC"/>
                </a:solidFill>
              </a:rPr>
              <a:t>继续买票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} catch(InterruptedException e) {}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fiveNumber=fiveNumber-1;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tenNumber=tenNumber+1;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System.out.println(s+"</a:t>
            </a:r>
            <a:r>
              <a:rPr lang="zh-CN" altLang="en-US" sz="2000" b="1"/>
              <a:t>付</a:t>
            </a:r>
            <a:r>
              <a:rPr lang="en-US" altLang="zh-CN" sz="2000" b="1"/>
              <a:t>10</a:t>
            </a:r>
            <a:r>
              <a:rPr lang="zh-CN" altLang="en-US" sz="2000" b="1"/>
              <a:t>元钱</a:t>
            </a:r>
            <a:r>
              <a:rPr lang="en-US" altLang="zh-CN" sz="2000" b="1"/>
              <a:t>,</a:t>
            </a:r>
            <a:r>
              <a:rPr lang="zh-CN" altLang="en-US" sz="2000" b="1"/>
              <a:t>售票员卖给</a:t>
            </a:r>
            <a:r>
              <a:rPr lang="en-US" altLang="zh-CN" sz="2000" b="1"/>
              <a:t>"+s+"</a:t>
            </a:r>
            <a:r>
              <a:rPr lang="zh-CN" altLang="en-US" sz="2000" b="1"/>
              <a:t>一张票</a:t>
            </a:r>
            <a:r>
              <a:rPr lang="en-US" altLang="zh-CN" sz="2000" b="1"/>
              <a:t>,</a:t>
            </a:r>
            <a:r>
              <a:rPr lang="zh-CN" altLang="en-US" sz="2000" b="1"/>
              <a:t>找赎</a:t>
            </a:r>
            <a:r>
              <a:rPr lang="en-US" altLang="zh-CN" sz="2000" b="1"/>
              <a:t>5</a:t>
            </a:r>
            <a:r>
              <a:rPr lang="zh-CN" altLang="en-US" sz="2000" b="1"/>
              <a:t>元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}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//</a:t>
            </a:r>
            <a:r>
              <a:rPr lang="zh-CN" altLang="en-US" sz="2000" b="1"/>
              <a:t>接下页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E79552B2-B96B-4C00-8D4A-C758D5001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88913"/>
            <a:ext cx="8893175" cy="5865812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else if(receiveMoney==20)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</a:t>
            </a:r>
            <a:r>
              <a:rPr lang="en-US" altLang="zh-CN" sz="2000" b="1">
                <a:solidFill>
                  <a:srgbClr val="0000CC"/>
                </a:solidFill>
              </a:rPr>
              <a:t>while(fiveNumber&lt;1 || tenNumber&lt;1)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try{  System.out.println(s+"</a:t>
            </a:r>
            <a:r>
              <a:rPr lang="zh-CN" altLang="en-US" sz="2000" b="1">
                <a:solidFill>
                  <a:srgbClr val="0000CC"/>
                </a:solidFill>
              </a:rPr>
              <a:t>给售票员</a:t>
            </a:r>
            <a:r>
              <a:rPr lang="en-US" altLang="zh-CN" sz="2000" b="1">
                <a:solidFill>
                  <a:srgbClr val="0000CC"/>
                </a:solidFill>
              </a:rPr>
              <a:t>20</a:t>
            </a:r>
            <a:r>
              <a:rPr lang="zh-CN" altLang="en-US" sz="2000" b="1">
                <a:solidFill>
                  <a:srgbClr val="0000CC"/>
                </a:solidFill>
              </a:rPr>
              <a:t>元钱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 System.out.println("</a:t>
            </a:r>
            <a:r>
              <a:rPr lang="zh-CN" altLang="en-US" sz="2000" b="1">
                <a:solidFill>
                  <a:srgbClr val="0000CC"/>
                </a:solidFill>
              </a:rPr>
              <a:t>售票员请</a:t>
            </a:r>
            <a:r>
              <a:rPr lang="en-US" altLang="zh-CN" sz="2000" b="1">
                <a:solidFill>
                  <a:srgbClr val="0000CC"/>
                </a:solidFill>
              </a:rPr>
              <a:t>"+s+"</a:t>
            </a:r>
            <a:r>
              <a:rPr lang="zh-CN" altLang="en-US" sz="2000" b="1">
                <a:solidFill>
                  <a:srgbClr val="0000CC"/>
                </a:solidFill>
              </a:rPr>
              <a:t>等一会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    </a:t>
            </a:r>
            <a:r>
              <a:rPr lang="en-US" altLang="zh-CN" sz="2000" b="1">
                <a:solidFill>
                  <a:srgbClr val="FF0066"/>
                </a:solidFill>
              </a:rPr>
              <a:t>wait();</a:t>
            </a:r>
            <a:r>
              <a:rPr lang="en-US" altLang="zh-CN" sz="2000" b="1">
                <a:solidFill>
                  <a:srgbClr val="0000CC"/>
                </a:solidFill>
              </a:rPr>
              <a:t>  //</a:t>
            </a:r>
            <a:r>
              <a:rPr lang="zh-CN" altLang="en-US" sz="2000" b="1">
                <a:solidFill>
                  <a:srgbClr val="0000CC"/>
                </a:solidFill>
              </a:rPr>
              <a:t>如果线程占有</a:t>
            </a:r>
            <a:r>
              <a:rPr lang="en-US" altLang="zh-CN" sz="2000" b="1">
                <a:solidFill>
                  <a:srgbClr val="0000CC"/>
                </a:solidFill>
              </a:rPr>
              <a:t>CPU</a:t>
            </a:r>
            <a:r>
              <a:rPr lang="zh-CN" altLang="en-US" sz="2000" b="1">
                <a:solidFill>
                  <a:srgbClr val="0000CC"/>
                </a:solidFill>
              </a:rPr>
              <a:t>期间执行了</a:t>
            </a:r>
            <a:r>
              <a:rPr lang="en-US" altLang="zh-CN" sz="2000" b="1">
                <a:solidFill>
                  <a:srgbClr val="0000CC"/>
                </a:solidFill>
              </a:rPr>
              <a:t>wait()</a:t>
            </a:r>
            <a:r>
              <a:rPr lang="zh-CN" altLang="en-US" sz="2000" b="1">
                <a:solidFill>
                  <a:srgbClr val="0000CC"/>
                </a:solidFill>
              </a:rPr>
              <a:t>，就进入中断状态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solidFill>
                  <a:srgbClr val="0000CC"/>
                </a:solidFill>
              </a:rPr>
              <a:t>                </a:t>
            </a:r>
            <a:r>
              <a:rPr lang="en-US" altLang="zh-CN" sz="2000" b="1">
                <a:solidFill>
                  <a:srgbClr val="0000CC"/>
                </a:solidFill>
              </a:rPr>
              <a:t>System.out.println(s+"</a:t>
            </a:r>
            <a:r>
              <a:rPr lang="zh-CN" altLang="en-US" sz="2000" b="1">
                <a:solidFill>
                  <a:srgbClr val="0000CC"/>
                </a:solidFill>
              </a:rPr>
              <a:t>结束等待</a:t>
            </a:r>
            <a:r>
              <a:rPr lang="en-US" altLang="zh-CN" sz="2000" b="1">
                <a:solidFill>
                  <a:srgbClr val="0000CC"/>
                </a:solidFill>
              </a:rPr>
              <a:t>,</a:t>
            </a:r>
            <a:r>
              <a:rPr lang="zh-CN" altLang="en-US" sz="2000" b="1">
                <a:solidFill>
                  <a:srgbClr val="0000CC"/>
                </a:solidFill>
              </a:rPr>
              <a:t>继续买票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} catch(InterruptedException e) {}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fiveNumber=fiveNumber-1;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tenNumber=tenNumber-1;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twentyNumber=twentyNumber+1;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System.out.println(s+"</a:t>
            </a:r>
            <a:r>
              <a:rPr lang="zh-CN" altLang="en-US" sz="2000" b="1"/>
              <a:t>付</a:t>
            </a:r>
            <a:r>
              <a:rPr lang="en-US" altLang="zh-CN" sz="2000" b="1"/>
              <a:t>20</a:t>
            </a:r>
            <a:r>
              <a:rPr lang="zh-CN" altLang="en-US" sz="2000" b="1"/>
              <a:t>元钱</a:t>
            </a:r>
            <a:r>
              <a:rPr lang="en-US" altLang="zh-CN" sz="2000" b="1"/>
              <a:t>,</a:t>
            </a:r>
            <a:r>
              <a:rPr lang="zh-CN" altLang="en-US" sz="2000" b="1"/>
              <a:t>售票员卖给</a:t>
            </a:r>
            <a:r>
              <a:rPr lang="en-US" altLang="zh-CN" sz="2000" b="1"/>
              <a:t>"+s+"</a:t>
            </a:r>
            <a:r>
              <a:rPr lang="zh-CN" altLang="en-US" sz="2000" b="1"/>
              <a:t>一张票</a:t>
            </a:r>
            <a:r>
              <a:rPr lang="en-US" altLang="zh-CN" sz="2000" b="1"/>
              <a:t>,</a:t>
            </a:r>
            <a:r>
              <a:rPr lang="zh-CN" altLang="en-US" sz="2000" b="1"/>
              <a:t>找赎</a:t>
            </a:r>
            <a:r>
              <a:rPr lang="en-US" altLang="zh-CN" sz="2000" b="1"/>
              <a:t>15</a:t>
            </a:r>
            <a:r>
              <a:rPr lang="zh-CN" altLang="en-US" sz="2000" b="1"/>
              <a:t>元</a:t>
            </a:r>
            <a:r>
              <a:rPr lang="en-US" altLang="zh-CN" sz="2000" b="1"/>
              <a:t>");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FF0066"/>
                </a:solidFill>
              </a:rPr>
              <a:t>notifyAll();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}}</a:t>
            </a:r>
            <a:endParaRPr lang="zh-CN" altLang="en-US" sz="2000" b="1"/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A9B8EC15-3628-4EAE-A9BD-AB1D7C5C3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1388" y="4005263"/>
            <a:ext cx="6932612" cy="28352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张三付</a:t>
            </a:r>
            <a:r>
              <a:rPr lang="en-US" altLang="zh-CN" sz="2000" b="1">
                <a:solidFill>
                  <a:schemeClr val="bg1"/>
                </a:solidFill>
              </a:rPr>
              <a:t>20</a:t>
            </a:r>
            <a:r>
              <a:rPr lang="zh-CN" altLang="en-US" sz="2000" b="1">
                <a:solidFill>
                  <a:schemeClr val="bg1"/>
                </a:solidFill>
              </a:rPr>
              <a:t>元钱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售票员请张三等一会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孙大名付</a:t>
            </a:r>
            <a:r>
              <a:rPr lang="en-US" altLang="zh-CN" sz="2000" b="1">
                <a:solidFill>
                  <a:schemeClr val="bg1"/>
                </a:solidFill>
              </a:rPr>
              <a:t>10</a:t>
            </a:r>
            <a:r>
              <a:rPr lang="zh-CN" altLang="en-US" sz="2000" b="1">
                <a:solidFill>
                  <a:schemeClr val="bg1"/>
                </a:solidFill>
              </a:rPr>
              <a:t>元钱</a:t>
            </a:r>
            <a:r>
              <a:rPr lang="en-US" altLang="zh-CN" sz="2000" b="1">
                <a:solidFill>
                  <a:schemeClr val="bg1"/>
                </a:solidFill>
              </a:rPr>
              <a:t>,</a:t>
            </a:r>
            <a:r>
              <a:rPr lang="zh-CN" altLang="en-US" sz="2000" b="1">
                <a:solidFill>
                  <a:schemeClr val="bg1"/>
                </a:solidFill>
              </a:rPr>
              <a:t>售票员卖给孙大名一张票</a:t>
            </a:r>
            <a:r>
              <a:rPr lang="en-US" altLang="zh-CN" sz="2000" b="1">
                <a:solidFill>
                  <a:schemeClr val="bg1"/>
                </a:solidFill>
              </a:rPr>
              <a:t>,</a:t>
            </a:r>
            <a:r>
              <a:rPr lang="zh-CN" altLang="en-US" sz="2000" b="1">
                <a:solidFill>
                  <a:schemeClr val="bg1"/>
                </a:solidFill>
              </a:rPr>
              <a:t>找赎</a:t>
            </a:r>
            <a:r>
              <a:rPr lang="en-US" altLang="zh-CN" sz="2000" b="1">
                <a:solidFill>
                  <a:schemeClr val="bg1"/>
                </a:solidFill>
              </a:rPr>
              <a:t>5</a:t>
            </a:r>
            <a:r>
              <a:rPr lang="zh-CN" altLang="en-US" sz="2000" b="1">
                <a:solidFill>
                  <a:schemeClr val="bg1"/>
                </a:solidFill>
              </a:rPr>
              <a:t>元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张三结束等待</a:t>
            </a:r>
            <a:r>
              <a:rPr lang="en-US" altLang="zh-CN" sz="2000" b="1">
                <a:solidFill>
                  <a:schemeClr val="bg1"/>
                </a:solidFill>
              </a:rPr>
              <a:t>,</a:t>
            </a:r>
            <a:r>
              <a:rPr lang="zh-CN" altLang="en-US" sz="2000" b="1">
                <a:solidFill>
                  <a:schemeClr val="bg1"/>
                </a:solidFill>
              </a:rPr>
              <a:t>继续买票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张三付</a:t>
            </a:r>
            <a:r>
              <a:rPr lang="en-US" altLang="zh-CN" sz="2000" b="1">
                <a:solidFill>
                  <a:schemeClr val="bg1"/>
                </a:solidFill>
              </a:rPr>
              <a:t>20</a:t>
            </a:r>
            <a:r>
              <a:rPr lang="zh-CN" altLang="en-US" sz="2000" b="1">
                <a:solidFill>
                  <a:schemeClr val="bg1"/>
                </a:solidFill>
              </a:rPr>
              <a:t>元钱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售票员请张三等一会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赵中堂付</a:t>
            </a:r>
            <a:r>
              <a:rPr lang="en-US" altLang="zh-CN" sz="2000" b="1">
                <a:solidFill>
                  <a:schemeClr val="bg1"/>
                </a:solidFill>
              </a:rPr>
              <a:t>5</a:t>
            </a:r>
            <a:r>
              <a:rPr lang="zh-CN" altLang="en-US" sz="2000" b="1">
                <a:solidFill>
                  <a:schemeClr val="bg1"/>
                </a:solidFill>
              </a:rPr>
              <a:t>元钱</a:t>
            </a:r>
            <a:r>
              <a:rPr lang="en-US" altLang="zh-CN" sz="2000" b="1">
                <a:solidFill>
                  <a:schemeClr val="bg1"/>
                </a:solidFill>
              </a:rPr>
              <a:t>,</a:t>
            </a:r>
            <a:r>
              <a:rPr lang="zh-CN" altLang="en-US" sz="2000" b="1">
                <a:solidFill>
                  <a:schemeClr val="bg1"/>
                </a:solidFill>
              </a:rPr>
              <a:t>售票员卖给赵中堂一张票</a:t>
            </a:r>
            <a:r>
              <a:rPr lang="en-US" altLang="zh-CN" sz="2000" b="1">
                <a:solidFill>
                  <a:schemeClr val="bg1"/>
                </a:solidFill>
              </a:rPr>
              <a:t>,</a:t>
            </a:r>
            <a:r>
              <a:rPr lang="zh-CN" altLang="en-US" sz="2000" b="1">
                <a:solidFill>
                  <a:schemeClr val="bg1"/>
                </a:solidFill>
              </a:rPr>
              <a:t>不必找零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张三结束等待</a:t>
            </a:r>
            <a:r>
              <a:rPr lang="en-US" altLang="zh-CN" sz="2000" b="1">
                <a:solidFill>
                  <a:schemeClr val="bg1"/>
                </a:solidFill>
              </a:rPr>
              <a:t>,</a:t>
            </a:r>
            <a:r>
              <a:rPr lang="zh-CN" altLang="en-US" sz="2000" b="1">
                <a:solidFill>
                  <a:schemeClr val="bg1"/>
                </a:solidFill>
              </a:rPr>
              <a:t>继续买票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张三给售票员</a:t>
            </a:r>
            <a:r>
              <a:rPr lang="en-US" altLang="zh-CN" sz="2000" b="1">
                <a:solidFill>
                  <a:schemeClr val="bg1"/>
                </a:solidFill>
              </a:rPr>
              <a:t>20</a:t>
            </a:r>
            <a:r>
              <a:rPr lang="zh-CN" altLang="en-US" sz="2000" b="1">
                <a:solidFill>
                  <a:schemeClr val="bg1"/>
                </a:solidFill>
              </a:rPr>
              <a:t>元钱</a:t>
            </a:r>
            <a:r>
              <a:rPr lang="en-US" altLang="zh-CN" sz="2000" b="1">
                <a:solidFill>
                  <a:schemeClr val="bg1"/>
                </a:solidFill>
              </a:rPr>
              <a:t>,</a:t>
            </a:r>
            <a:r>
              <a:rPr lang="zh-CN" altLang="en-US" sz="2000" b="1">
                <a:solidFill>
                  <a:schemeClr val="bg1"/>
                </a:solidFill>
              </a:rPr>
              <a:t>售票员卖给张三一张票</a:t>
            </a:r>
            <a:r>
              <a:rPr lang="en-US" altLang="zh-CN" sz="2000" b="1">
                <a:solidFill>
                  <a:schemeClr val="bg1"/>
                </a:solidFill>
              </a:rPr>
              <a:t>,</a:t>
            </a:r>
            <a:r>
              <a:rPr lang="zh-CN" altLang="en-US" sz="2000" b="1">
                <a:solidFill>
                  <a:schemeClr val="bg1"/>
                </a:solidFill>
              </a:rPr>
              <a:t>找赎</a:t>
            </a:r>
            <a:r>
              <a:rPr lang="en-US" altLang="zh-CN" sz="2000" b="1">
                <a:solidFill>
                  <a:schemeClr val="bg1"/>
                </a:solidFill>
              </a:rPr>
              <a:t>15</a:t>
            </a:r>
            <a:r>
              <a:rPr lang="zh-CN" altLang="en-US" sz="2000" b="1">
                <a:solidFill>
                  <a:schemeClr val="bg1"/>
                </a:solidFill>
              </a:rPr>
              <a:t>元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10EA8BB8-A785-4442-966C-3F4439BA6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347663"/>
            <a:ext cx="8229600" cy="633412"/>
          </a:xfrm>
        </p:spPr>
        <p:txBody>
          <a:bodyPr/>
          <a:lstStyle/>
          <a:p>
            <a:pPr eaLnBrk="1" hangingPunct="1"/>
            <a:r>
              <a:rPr lang="en-US" altLang="zh-CN" sz="2800" b="1" dirty="0"/>
              <a:t>10.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线程联合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D7B4977-5D5F-4EA6-A13D-7FB3BF6DBD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557338"/>
            <a:ext cx="84248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</a:t>
            </a:r>
            <a:r>
              <a:rPr lang="zh-CN" altLang="zh-CN" sz="2400">
                <a:latin typeface="Tahoma" panose="020B0604030504040204" pitchFamily="34" charset="0"/>
              </a:rPr>
              <a:t>★</a:t>
            </a:r>
            <a:r>
              <a:rPr lang="zh-CN" altLang="en-US" sz="2400" b="1">
                <a:latin typeface="宋体" panose="02010600030101010101" pitchFamily="2" charset="-122"/>
              </a:rPr>
              <a:t>一个线程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在占有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资源期间，可以让其它线程调用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join()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和本线程联合</a:t>
            </a:r>
            <a:r>
              <a:rPr lang="zh-CN" altLang="en-US" sz="2400" b="1">
                <a:latin typeface="宋体" panose="02010600030101010101" pitchFamily="2" charset="-122"/>
              </a:rPr>
              <a:t>，我们称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在运行期间联合了</a:t>
            </a:r>
            <a:r>
              <a:rPr lang="en-US" altLang="zh-CN" sz="2400" b="1">
                <a:latin typeface="宋体" panose="02010600030101010101" pitchFamily="2" charset="-122"/>
              </a:rPr>
              <a:t>B</a:t>
            </a:r>
            <a:r>
              <a:rPr lang="zh-CN" altLang="en-US" sz="2400" b="1">
                <a:latin typeface="宋体" panose="02010600030101010101" pitchFamily="2" charset="-122"/>
              </a:rPr>
              <a:t>，如：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1000" b="1">
                <a:latin typeface="宋体" panose="02010600030101010101" pitchFamily="2" charset="-122"/>
              </a:rPr>
              <a:t>       </a:t>
            </a:r>
            <a:endParaRPr lang="en-US" altLang="zh-CN" sz="1000" b="1"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B.join(); </a:t>
            </a:r>
            <a:r>
              <a:rPr lang="zh-CN" altLang="en-US" sz="2400" b="1">
                <a:latin typeface="宋体" panose="02010600030101010101" pitchFamily="2" charset="-122"/>
              </a:rPr>
              <a:t>或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B.join(long millis)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   </a:t>
            </a:r>
            <a:r>
              <a:rPr lang="zh-CN" altLang="en-US" sz="2400" b="1">
                <a:latin typeface="宋体" panose="02010600030101010101" pitchFamily="2" charset="-122"/>
              </a:rPr>
              <a:t>如果线程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在占有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资源期间一旦联合了</a:t>
            </a:r>
            <a:r>
              <a:rPr lang="en-US" altLang="zh-CN" sz="2400" b="1">
                <a:latin typeface="宋体" panose="02010600030101010101" pitchFamily="2" charset="-122"/>
              </a:rPr>
              <a:t>B</a:t>
            </a:r>
            <a:r>
              <a:rPr lang="zh-CN" altLang="en-US" sz="2400" b="1">
                <a:latin typeface="宋体" panose="02010600030101010101" pitchFamily="2" charset="-122"/>
              </a:rPr>
              <a:t>线程，那么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线程将立刻中断执行，一直等到它联合的线程</a:t>
            </a:r>
            <a:r>
              <a:rPr lang="en-US" altLang="zh-CN" sz="2400" b="1">
                <a:latin typeface="宋体" panose="02010600030101010101" pitchFamily="2" charset="-122"/>
              </a:rPr>
              <a:t>b</a:t>
            </a:r>
            <a:r>
              <a:rPr lang="zh-CN" altLang="en-US" sz="2400" b="1">
                <a:latin typeface="宋体" panose="02010600030101010101" pitchFamily="2" charset="-122"/>
              </a:rPr>
              <a:t>执行完毕，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线程再重新排队等待</a:t>
            </a:r>
            <a:r>
              <a:rPr lang="en-US" altLang="zh-CN" sz="2400" b="1">
                <a:latin typeface="宋体" panose="02010600030101010101" pitchFamily="2" charset="-122"/>
              </a:rPr>
              <a:t>CPU</a:t>
            </a:r>
            <a:r>
              <a:rPr lang="zh-CN" altLang="en-US" sz="2400" b="1">
                <a:latin typeface="宋体" panose="02010600030101010101" pitchFamily="2" charset="-122"/>
              </a:rPr>
              <a:t>资源，以便恢复执行。如果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准备联合的</a:t>
            </a:r>
            <a:r>
              <a:rPr lang="en-US" altLang="zh-CN" sz="2400" b="1">
                <a:latin typeface="宋体" panose="02010600030101010101" pitchFamily="2" charset="-122"/>
              </a:rPr>
              <a:t>B</a:t>
            </a:r>
            <a:r>
              <a:rPr lang="zh-CN" altLang="en-US" sz="2400" b="1">
                <a:latin typeface="宋体" panose="02010600030101010101" pitchFamily="2" charset="-122"/>
              </a:rPr>
              <a:t>线程已经结束，那么</a:t>
            </a:r>
            <a:r>
              <a:rPr lang="en-US" altLang="zh-CN" sz="2400" b="1">
                <a:latin typeface="宋体" panose="02010600030101010101" pitchFamily="2" charset="-122"/>
              </a:rPr>
              <a:t>B.join()</a:t>
            </a:r>
            <a:r>
              <a:rPr lang="zh-CN" altLang="en-US" sz="2400" b="1">
                <a:latin typeface="宋体" panose="02010600030101010101" pitchFamily="2" charset="-122"/>
              </a:rPr>
              <a:t>不会产生任何效果。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A7ECE55-73F2-4F06-BD6E-83CC99254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96300" cy="51117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public class ThreadDemo12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static void main(String args[ 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JoinThread a=new JoinThread 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rgbClr val="FF0000"/>
                </a:solidFill>
              </a:rPr>
              <a:t>a.coder.start();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class JoinThread implements Runnable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Thread coder, manager;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String content[ ]={"</a:t>
            </a:r>
            <a:r>
              <a:rPr lang="zh-CN" altLang="en-US" sz="2000" b="1"/>
              <a:t>今天晚上</a:t>
            </a:r>
            <a:r>
              <a:rPr lang="en-US" altLang="zh-CN" sz="2000" b="1"/>
              <a:t>,", "</a:t>
            </a:r>
            <a:r>
              <a:rPr lang="zh-CN" altLang="en-US" sz="2000" b="1"/>
              <a:t>大家不要</a:t>
            </a:r>
            <a:r>
              <a:rPr lang="en-US" altLang="zh-CN" sz="2000" b="1"/>
              <a:t>", "</a:t>
            </a:r>
            <a:r>
              <a:rPr lang="zh-CN" altLang="en-US" sz="2000" b="1"/>
              <a:t>回去的太早</a:t>
            </a:r>
            <a:r>
              <a:rPr lang="en-US" altLang="zh-CN" sz="2000" b="1"/>
              <a:t>,", "</a:t>
            </a:r>
            <a:r>
              <a:rPr lang="zh-CN" altLang="en-US" sz="2000" b="1"/>
              <a:t>要加班</a:t>
            </a:r>
            <a:r>
              <a:rPr lang="en-US" altLang="zh-CN" sz="2000" b="1"/>
              <a:t>!"};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JoinThread()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</a:t>
            </a:r>
            <a:r>
              <a:rPr lang="en-US" altLang="zh-CN" sz="2000" b="1">
                <a:solidFill>
                  <a:srgbClr val="0000CC"/>
                </a:solidFill>
              </a:rPr>
              <a:t>coder=new Thread(this);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manager=new Thread(this);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manager.setName("</a:t>
            </a:r>
            <a:r>
              <a:rPr lang="zh-CN" altLang="en-US" sz="2000" b="1">
                <a:solidFill>
                  <a:srgbClr val="0000CC"/>
                </a:solidFill>
              </a:rPr>
              <a:t>经理</a:t>
            </a:r>
            <a:r>
              <a:rPr lang="en-US" altLang="zh-CN" sz="2000" b="1">
                <a:solidFill>
                  <a:srgbClr val="0000CC"/>
                </a:solidFill>
              </a:rPr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  <a:endParaRPr lang="zh-CN" altLang="en-US" sz="2000" b="1"/>
          </a:p>
        </p:txBody>
      </p:sp>
      <p:sp>
        <p:nvSpPr>
          <p:cNvPr id="58371" name="矩形 1">
            <a:extLst>
              <a:ext uri="{FF2B5EF4-FFF2-40B4-BE49-F238E27FC236}">
                <a16:creationId xmlns:a16="http://schemas.microsoft.com/office/drawing/2014/main" id="{EBF3C2EB-5553-4DE7-92CC-3E1CB0F4C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04813"/>
            <a:ext cx="82089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宋体" panose="02010600030101010101" pitchFamily="2" charset="-122"/>
              </a:rPr>
              <a:t>在下面的例子中，一个线程在运行期间联合了另外一个线程</a:t>
            </a:r>
            <a:endParaRPr lang="zh-CN" altLang="en-US" sz="2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DCFD1A2-43AB-4DD2-842A-40D80DDA8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217488"/>
            <a:ext cx="8713787" cy="65246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</a:t>
            </a:r>
            <a:r>
              <a:rPr lang="en-US" altLang="zh-CN" sz="2000" b="1"/>
              <a:t>public void run()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if(</a:t>
            </a:r>
            <a:r>
              <a:rPr lang="en-US" altLang="zh-CN" sz="2000" b="1">
                <a:solidFill>
                  <a:srgbClr val="0070C0"/>
                </a:solidFill>
              </a:rPr>
              <a:t>Thread.currentThread()==coder</a:t>
            </a:r>
            <a:r>
              <a:rPr lang="en-US" altLang="zh-CN" sz="2000" b="1"/>
              <a:t>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System.out.println("</a:t>
            </a:r>
            <a:r>
              <a:rPr lang="zh-CN" altLang="en-US" sz="2000" b="1"/>
              <a:t>我等</a:t>
            </a:r>
            <a:r>
              <a:rPr lang="en-US" altLang="zh-CN" sz="2000" b="1"/>
              <a:t>"+manager.getName()+"</a:t>
            </a:r>
            <a:r>
              <a:rPr lang="zh-CN" altLang="en-US" sz="2000" b="1"/>
              <a:t>说完再说话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	       manager.start();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</a:t>
            </a:r>
            <a:r>
              <a:rPr lang="en-US" altLang="zh-CN" sz="2000" b="1"/>
              <a:t>try{ </a:t>
            </a:r>
            <a:r>
              <a:rPr lang="en-US" altLang="zh-CN" sz="2000" b="1">
                <a:solidFill>
                  <a:srgbClr val="FF0000"/>
                </a:solidFill>
              </a:rPr>
              <a:t>manager.join();</a:t>
            </a:r>
            <a:r>
              <a:rPr lang="zh-CN" altLang="en-US" sz="2000" b="1">
                <a:solidFill>
                  <a:srgbClr val="FF0000"/>
                </a:solidFill>
              </a:rPr>
              <a:t> </a:t>
            </a:r>
            <a:r>
              <a:rPr lang="en-US" altLang="zh-CN" sz="2000" b="1"/>
              <a:t>}      //</a:t>
            </a:r>
            <a:r>
              <a:rPr lang="zh-CN" altLang="en-US" sz="2000" b="1"/>
              <a:t>线程</a:t>
            </a:r>
            <a:r>
              <a:rPr lang="en-US" altLang="zh-CN" sz="2000" b="1"/>
              <a:t>threadA</a:t>
            </a:r>
            <a:r>
              <a:rPr lang="zh-CN" altLang="en-US" sz="2000" b="1"/>
              <a:t>开始等待</a:t>
            </a:r>
            <a:r>
              <a:rPr lang="en-US" altLang="zh-CN" sz="2000" b="1"/>
              <a:t>manager</a:t>
            </a:r>
            <a:r>
              <a:rPr lang="zh-CN" altLang="en-US" sz="2000" b="1"/>
              <a:t>结束</a:t>
            </a: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catch(InterruptedException e){}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System.out.printf("\n</a:t>
            </a:r>
            <a:r>
              <a:rPr lang="zh-CN" altLang="en-US" sz="2000" b="1"/>
              <a:t>我开始说话</a:t>
            </a:r>
            <a:r>
              <a:rPr lang="en-US" altLang="zh-CN" sz="2000" b="1"/>
              <a:t>:\"</a:t>
            </a:r>
            <a:r>
              <a:rPr lang="zh-CN" altLang="en-US" sz="2000" b="1"/>
              <a:t>我明白你的意思了</a:t>
            </a:r>
            <a:r>
              <a:rPr lang="en-US" altLang="zh-CN" sz="2000" b="1"/>
              <a:t>,</a:t>
            </a:r>
            <a:r>
              <a:rPr lang="zh-CN" altLang="en-US" sz="2000" b="1"/>
              <a:t>谢谢</a:t>
            </a:r>
            <a:r>
              <a:rPr lang="en-US" altLang="zh-CN" sz="2000" b="1"/>
              <a:t>\"");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else if(</a:t>
            </a:r>
            <a:r>
              <a:rPr lang="en-US" altLang="zh-CN" sz="2000" b="1">
                <a:solidFill>
                  <a:srgbClr val="0070C0"/>
                </a:solidFill>
              </a:rPr>
              <a:t>Thread.currentThread()==manager</a:t>
            </a:r>
            <a:r>
              <a:rPr lang="en-US" altLang="zh-CN" sz="2000" b="1"/>
              <a:t>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System.out.println(manager.getName()+"</a:t>
            </a:r>
            <a:r>
              <a:rPr lang="zh-CN" altLang="en-US" sz="2000" b="1"/>
              <a:t>说</a:t>
            </a:r>
            <a:r>
              <a:rPr lang="en-US" altLang="zh-CN" sz="2000" b="1"/>
              <a:t>:");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for(int i=0;i&lt;content.length;i++)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System.out.print(content[i]) 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try { </a:t>
            </a:r>
            <a:r>
              <a:rPr lang="en-US" altLang="zh-CN" sz="2000" b="1">
                <a:solidFill>
                  <a:srgbClr val="00B0F0"/>
                </a:solidFill>
              </a:rPr>
              <a:t>Thread.sleep(1000); </a:t>
            </a:r>
            <a:r>
              <a:rPr lang="en-US" altLang="zh-CN" sz="20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catch(InterruptedException e) {}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}}</a:t>
            </a:r>
            <a:endParaRPr lang="zh-CN" altLang="en-US" sz="2000" b="1"/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E5B3A508-53D1-4190-95FD-BE4CD8DFE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172075"/>
            <a:ext cx="5724525" cy="15700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我等经理说完再说话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经理说</a:t>
            </a:r>
            <a:r>
              <a:rPr lang="en-US" altLang="zh-CN" sz="2400" b="1">
                <a:solidFill>
                  <a:schemeClr val="bg1"/>
                </a:solidFill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今天晚上</a:t>
            </a:r>
            <a:r>
              <a:rPr lang="en-US" altLang="zh-CN" sz="2400" b="1">
                <a:solidFill>
                  <a:schemeClr val="bg1"/>
                </a:solidFill>
              </a:rPr>
              <a:t>,</a:t>
            </a:r>
            <a:r>
              <a:rPr lang="zh-CN" altLang="en-US" sz="2400" b="1">
                <a:solidFill>
                  <a:schemeClr val="bg1"/>
                </a:solidFill>
              </a:rPr>
              <a:t>大家不要回去的太早</a:t>
            </a:r>
            <a:r>
              <a:rPr lang="en-US" altLang="zh-CN" sz="2400" b="1">
                <a:solidFill>
                  <a:schemeClr val="bg1"/>
                </a:solidFill>
              </a:rPr>
              <a:t>,</a:t>
            </a:r>
            <a:r>
              <a:rPr lang="zh-CN" altLang="en-US" sz="2400" b="1">
                <a:solidFill>
                  <a:schemeClr val="bg1"/>
                </a:solidFill>
              </a:rPr>
              <a:t>要加班</a:t>
            </a:r>
            <a:r>
              <a:rPr lang="en-US" altLang="zh-CN" sz="2400" b="1">
                <a:solidFill>
                  <a:schemeClr val="bg1"/>
                </a:solidFill>
              </a:rPr>
              <a:t>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我开始说话</a:t>
            </a:r>
            <a:r>
              <a:rPr lang="en-US" altLang="zh-CN" sz="2400" b="1">
                <a:solidFill>
                  <a:schemeClr val="bg1"/>
                </a:solidFill>
              </a:rPr>
              <a:t>:"</a:t>
            </a:r>
            <a:r>
              <a:rPr lang="zh-CN" altLang="en-US" sz="2400" b="1">
                <a:solidFill>
                  <a:schemeClr val="bg1"/>
                </a:solidFill>
              </a:rPr>
              <a:t>我明白你的意思了</a:t>
            </a:r>
            <a:r>
              <a:rPr lang="en-US" altLang="zh-CN" sz="2400" b="1">
                <a:solidFill>
                  <a:schemeClr val="bg1"/>
                </a:solidFill>
              </a:rPr>
              <a:t>,</a:t>
            </a:r>
            <a:r>
              <a:rPr lang="zh-CN" altLang="en-US" sz="2400" b="1">
                <a:solidFill>
                  <a:schemeClr val="bg1"/>
                </a:solidFill>
              </a:rPr>
              <a:t>谢谢</a:t>
            </a:r>
            <a:r>
              <a:rPr lang="en-US" altLang="zh-CN" sz="2400" b="1">
                <a:solidFill>
                  <a:schemeClr val="bg1"/>
                </a:solidFill>
              </a:rPr>
              <a:t>"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94FD818-3183-45AB-97A9-F9EE27BC30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zh-CN" sz="2800" b="1" dirty="0"/>
              <a:t>11.  </a:t>
            </a:r>
            <a:r>
              <a:rPr lang="zh-CN" altLang="en-US" sz="2800" b="1" dirty="0"/>
              <a:t>守护线程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72B228-19FF-494A-BAA2-F1B8526B80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5628" y="1772816"/>
            <a:ext cx="8445500" cy="46513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</a:t>
            </a:r>
            <a:r>
              <a:rPr lang="zh-CN" altLang="zh-CN" sz="2400">
                <a:latin typeface="Tahoma" panose="020B0604030504040204" pitchFamily="34" charset="0"/>
              </a:rPr>
              <a:t>★</a:t>
            </a:r>
            <a:r>
              <a:rPr lang="zh-CN" altLang="en-US" sz="2400" b="1">
                <a:latin typeface="宋体" panose="02010600030101010101" pitchFamily="2" charset="-122"/>
              </a:rPr>
              <a:t>一个线程调用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void setDaemon(boolean on)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方法</a:t>
            </a:r>
            <a:r>
              <a:rPr lang="zh-CN" altLang="en-US" sz="2400" b="1">
                <a:latin typeface="宋体" panose="02010600030101010101" pitchFamily="2" charset="-122"/>
              </a:rPr>
              <a:t>将自己设置成一个守护（</a:t>
            </a:r>
            <a:r>
              <a:rPr lang="en-US" altLang="zh-CN" sz="2400" b="1">
                <a:latin typeface="宋体" panose="02010600030101010101" pitchFamily="2" charset="-122"/>
              </a:rPr>
              <a:t>Daemon</a:t>
            </a:r>
            <a:r>
              <a:rPr lang="zh-CN" altLang="en-US" sz="2400" b="1">
                <a:latin typeface="宋体" panose="02010600030101010101" pitchFamily="2" charset="-122"/>
              </a:rPr>
              <a:t>）线程，例如：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800" b="1"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thread.setDaemon(true);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zh-CN" sz="10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线程默认是非守护线程，非守护线程也称作用户线程。当程序中的所有用户线程都已结束运行时，即使守护线程的</a:t>
            </a:r>
            <a:r>
              <a:rPr lang="en-US" altLang="zh-CN" sz="2400" b="1">
                <a:latin typeface="宋体" panose="02010600030101010101" pitchFamily="2" charset="-122"/>
              </a:rPr>
              <a:t>run</a:t>
            </a:r>
            <a:r>
              <a:rPr lang="zh-CN" altLang="en-US" sz="2400" b="1">
                <a:latin typeface="宋体" panose="02010600030101010101" pitchFamily="2" charset="-122"/>
              </a:rPr>
              <a:t>方法中还有需要执行的语句，守护线程也立刻结束运行。一般地，用守护线程做一些不是很严格的工作，线程的随时结束不会产生什么不良的后果。一个线程必须在它运行之前设置自己是否是守护线程。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矩形 1">
            <a:extLst>
              <a:ext uri="{FF2B5EF4-FFF2-40B4-BE49-F238E27FC236}">
                <a16:creationId xmlns:a16="http://schemas.microsoft.com/office/drawing/2014/main" id="{1C7FA7D2-52B7-4F36-BB71-8B219B9B8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6250"/>
            <a:ext cx="4162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宋体" panose="02010600030101010101" pitchFamily="2" charset="-122"/>
              </a:rPr>
              <a:t>下面的例子中有一个守护线程</a:t>
            </a:r>
            <a:endParaRPr lang="zh-CN" altLang="en-US" sz="2200"/>
          </a:p>
        </p:txBody>
      </p:sp>
      <p:sp>
        <p:nvSpPr>
          <p:cNvPr id="62467" name="矩形 2">
            <a:extLst>
              <a:ext uri="{FF2B5EF4-FFF2-40B4-BE49-F238E27FC236}">
                <a16:creationId xmlns:a16="http://schemas.microsoft.com/office/drawing/2014/main" id="{EF949C40-932E-4FAB-8D14-6093498E9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989138"/>
            <a:ext cx="7056437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public class ThreadDemo13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    public static void main(String </a:t>
            </a:r>
            <a:r>
              <a:rPr lang="en-US" altLang="zh-CN" sz="2400" b="1" dirty="0" err="1"/>
              <a:t>args</a:t>
            </a:r>
            <a:r>
              <a:rPr lang="en-US" altLang="zh-CN" sz="2400" b="1" dirty="0"/>
              <a:t>[ ]) 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        Daemon a=new Daemon();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        </a:t>
            </a:r>
            <a:r>
              <a:rPr lang="en-US" altLang="zh-CN" sz="2400" b="1" dirty="0" err="1">
                <a:solidFill>
                  <a:srgbClr val="0000CC"/>
                </a:solidFill>
              </a:rPr>
              <a:t>a.A.start</a:t>
            </a:r>
            <a:r>
              <a:rPr lang="en-US" altLang="zh-CN" sz="2400" b="1" dirty="0">
                <a:solidFill>
                  <a:srgbClr val="0000CC"/>
                </a:solidFill>
              </a:rPr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        </a:t>
            </a:r>
            <a:r>
              <a:rPr lang="en-US" altLang="zh-CN" sz="2400" b="1" dirty="0" err="1">
                <a:solidFill>
                  <a:srgbClr val="FF0000"/>
                </a:solidFill>
              </a:rPr>
              <a:t>a.B.setDaemon</a:t>
            </a:r>
            <a:r>
              <a:rPr lang="en-US" altLang="zh-CN" sz="2400" b="1" dirty="0">
                <a:solidFill>
                  <a:srgbClr val="FF0000"/>
                </a:solidFill>
              </a:rPr>
              <a:t>(true);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        </a:t>
            </a:r>
            <a:r>
              <a:rPr lang="en-US" altLang="zh-CN" sz="2400" b="1" dirty="0" err="1"/>
              <a:t>a.B.start</a:t>
            </a:r>
            <a:r>
              <a:rPr lang="en-US" altLang="zh-CN" sz="2400" b="1" dirty="0"/>
              <a:t>();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    }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}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3FCC1E0B-D7B0-4748-B8FD-6B12AD87F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88913"/>
            <a:ext cx="8229600" cy="64087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class Daemon implements Runnable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Thread A, B;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Daemon()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A=new Thread(this);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B=new Thread(this);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public void run()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if(Thread.currentThread()==A)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    for(int i=0;i&lt;5;i++)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       System.out.println("i="+i) 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       try {  Thread.sleep(1000);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       catch(InterruptedException e) {}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000" b="1"/>
              <a:t>        }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else if(Thread.currentThread()==B)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            while(true)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System.out.println("</a:t>
            </a:r>
            <a:r>
              <a:rPr lang="zh-CN" altLang="en-US" sz="2000" b="1"/>
              <a:t>线程</a:t>
            </a:r>
            <a:r>
              <a:rPr lang="en-US" altLang="zh-CN" sz="2000" b="1"/>
              <a:t>B</a:t>
            </a:r>
            <a:r>
              <a:rPr lang="zh-CN" altLang="en-US" sz="2000" b="1"/>
              <a:t>是守护线程 </a:t>
            </a:r>
            <a:r>
              <a:rPr lang="en-US" altLang="zh-CN" sz="2000" b="1"/>
              <a:t>");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try{  Thread.sleep(1000);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   catch(InterruptedException e) {}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 </a:t>
            </a:r>
            <a:r>
              <a:rPr lang="en-US" altLang="zh-CN" sz="2000" b="1">
                <a:solidFill>
                  <a:srgbClr val="0000CC"/>
                </a:solidFill>
              </a:rPr>
              <a:t>}</a:t>
            </a:r>
            <a:r>
              <a:rPr lang="en-US" altLang="zh-CN" sz="2000" b="1"/>
              <a:t>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 }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/>
          </a:p>
        </p:txBody>
      </p:sp>
      <p:sp>
        <p:nvSpPr>
          <p:cNvPr id="64515" name="Text Box 3">
            <a:extLst>
              <a:ext uri="{FF2B5EF4-FFF2-40B4-BE49-F238E27FC236}">
                <a16:creationId xmlns:a16="http://schemas.microsoft.com/office/drawing/2014/main" id="{9BD740DC-82BF-4DD2-9CBF-6589D1DA6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908050"/>
            <a:ext cx="3349625" cy="3444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i=0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线程</a:t>
            </a:r>
            <a:r>
              <a:rPr lang="en-US" altLang="zh-CN" sz="2000" b="1">
                <a:solidFill>
                  <a:schemeClr val="bg1"/>
                </a:solidFill>
              </a:rPr>
              <a:t>B</a:t>
            </a:r>
            <a:r>
              <a:rPr lang="zh-CN" altLang="en-US" sz="2000" b="1">
                <a:solidFill>
                  <a:schemeClr val="bg1"/>
                </a:solidFill>
              </a:rPr>
              <a:t>是守护线程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i=1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线程</a:t>
            </a:r>
            <a:r>
              <a:rPr lang="en-US" altLang="zh-CN" sz="2000" b="1">
                <a:solidFill>
                  <a:schemeClr val="bg1"/>
                </a:solidFill>
              </a:rPr>
              <a:t>B</a:t>
            </a:r>
            <a:r>
              <a:rPr lang="zh-CN" altLang="en-US" sz="2000" b="1">
                <a:solidFill>
                  <a:schemeClr val="bg1"/>
                </a:solidFill>
              </a:rPr>
              <a:t>是守护线程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i=2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线程</a:t>
            </a:r>
            <a:r>
              <a:rPr lang="en-US" altLang="zh-CN" sz="2000" b="1">
                <a:solidFill>
                  <a:schemeClr val="bg1"/>
                </a:solidFill>
              </a:rPr>
              <a:t>B</a:t>
            </a:r>
            <a:r>
              <a:rPr lang="zh-CN" altLang="en-US" sz="2000" b="1">
                <a:solidFill>
                  <a:schemeClr val="bg1"/>
                </a:solidFill>
              </a:rPr>
              <a:t>是守护线程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i=3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线程</a:t>
            </a:r>
            <a:r>
              <a:rPr lang="en-US" altLang="zh-CN" sz="2000" b="1">
                <a:solidFill>
                  <a:schemeClr val="bg1"/>
                </a:solidFill>
              </a:rPr>
              <a:t>B</a:t>
            </a:r>
            <a:r>
              <a:rPr lang="zh-CN" altLang="en-US" sz="2000" b="1">
                <a:solidFill>
                  <a:schemeClr val="bg1"/>
                </a:solidFill>
              </a:rPr>
              <a:t>是守护线程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i=4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线程</a:t>
            </a:r>
            <a:r>
              <a:rPr lang="en-US" altLang="zh-CN" sz="2000" b="1">
                <a:solidFill>
                  <a:schemeClr val="bg1"/>
                </a:solidFill>
              </a:rPr>
              <a:t>B</a:t>
            </a:r>
            <a:r>
              <a:rPr lang="zh-CN" altLang="en-US" sz="2000" b="1">
                <a:solidFill>
                  <a:schemeClr val="bg1"/>
                </a:solidFill>
              </a:rPr>
              <a:t>是守护线程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线程</a:t>
            </a:r>
            <a:r>
              <a:rPr lang="en-US" altLang="zh-CN" sz="2000" b="1">
                <a:solidFill>
                  <a:schemeClr val="bg1"/>
                </a:solidFill>
              </a:rPr>
              <a:t>B</a:t>
            </a:r>
            <a:r>
              <a:rPr lang="zh-CN" altLang="en-US" sz="2000" b="1">
                <a:solidFill>
                  <a:schemeClr val="bg1"/>
                </a:solidFill>
              </a:rPr>
              <a:t>是守护线程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h26imageslides_Page_007.png">
            <a:extLst>
              <a:ext uri="{FF2B5EF4-FFF2-40B4-BE49-F238E27FC236}">
                <a16:creationId xmlns:a16="http://schemas.microsoft.com/office/drawing/2014/main" id="{E058866D-FFAF-0F44-BBD1-82C0556995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/>
          <a:srcRect r="23334" b="21161"/>
          <a:stretch>
            <a:fillRect/>
          </a:stretch>
        </p:blipFill>
        <p:spPr bwMode="auto">
          <a:xfrm>
            <a:off x="-639333" y="260648"/>
            <a:ext cx="9783333" cy="610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3651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10EA8BB8-A785-4442-966C-3F4439BA6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347663"/>
            <a:ext cx="8229600" cy="633412"/>
          </a:xfrm>
        </p:spPr>
        <p:txBody>
          <a:bodyPr/>
          <a:lstStyle/>
          <a:p>
            <a:pPr eaLnBrk="1" hangingPunct="1"/>
            <a:r>
              <a:rPr lang="en-US" altLang="zh-CN" sz="2800" b="1" dirty="0"/>
              <a:t>12 </a:t>
            </a:r>
            <a:r>
              <a:rPr lang="zh-CN" altLang="en-US" sz="2800" b="1" dirty="0"/>
              <a:t>生产者和消费者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D7B4977-5D5F-4EA6-A13D-7FB3BF6DBD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557338"/>
            <a:ext cx="8424862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Produce</a:t>
            </a:r>
            <a:r>
              <a:rPr lang="zh-CN" altLang="en-US" sz="2400" b="1" dirty="0">
                <a:latin typeface="宋体" panose="02010600030101010101" pitchFamily="2" charset="-122"/>
              </a:rPr>
              <a:t>线程生产数据并放入公共缓冲区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>
                <a:latin typeface="宋体" panose="02010600030101010101" pitchFamily="2" charset="-122"/>
              </a:rPr>
              <a:t>Consumer</a:t>
            </a:r>
            <a:r>
              <a:rPr lang="zh-CN" altLang="en-US" sz="2400" b="1" dirty="0">
                <a:latin typeface="宋体" panose="02010600030101010101" pitchFamily="2" charset="-122"/>
              </a:rPr>
              <a:t>线程从缓冲区读数据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二者应同步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400" b="1" dirty="0">
              <a:latin typeface="宋体" panose="02010600030101010101" pitchFamily="2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89F600-1C58-C943-AB1A-9C24CD59D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782" r="5568" b="9677"/>
          <a:stretch>
            <a:fillRect/>
          </a:stretch>
        </p:blipFill>
        <p:spPr bwMode="auto">
          <a:xfrm>
            <a:off x="2915816" y="2408362"/>
            <a:ext cx="5974432" cy="120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D7769DD-8CC2-634F-AEE2-A76BD959D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30486" y="3501008"/>
            <a:ext cx="5945092" cy="3717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DA4D6E-660F-7745-97FF-DD3D98321821}"/>
              </a:ext>
            </a:extLst>
          </p:cNvPr>
          <p:cNvSpPr txBox="1"/>
          <p:nvPr/>
        </p:nvSpPr>
        <p:spPr>
          <a:xfrm>
            <a:off x="827584" y="42210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不同步的错误结果：</a:t>
            </a:r>
          </a:p>
        </p:txBody>
      </p:sp>
    </p:spTree>
    <p:extLst>
      <p:ext uri="{BB962C8B-B14F-4D97-AF65-F5344CB8AC3E}">
        <p14:creationId xmlns:p14="http://schemas.microsoft.com/office/powerpoint/2010/main" val="1466784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Arial"/>
              </a:rPr>
              <a:t>可使用</a:t>
            </a:r>
            <a:r>
              <a:rPr lang="en-US" altLang="zh-CN" sz="2400" dirty="0">
                <a:solidFill>
                  <a:schemeClr val="tx1"/>
                </a:solidFill>
                <a:latin typeface="Arial"/>
              </a:rPr>
              <a:t>JDK</a:t>
            </a:r>
            <a:r>
              <a:rPr lang="zh-CN" altLang="en-US" sz="2400" dirty="0">
                <a:solidFill>
                  <a:schemeClr val="tx1"/>
                </a:solidFill>
                <a:latin typeface="Arial"/>
              </a:rPr>
              <a:t>已有的类实现生产者和消费者同步</a:t>
            </a:r>
            <a:endParaRPr lang="en-US" sz="2400" dirty="0">
              <a:solidFill>
                <a:schemeClr val="tx1"/>
              </a:solidFill>
              <a:latin typeface="Lucida Console"/>
            </a:endParaRPr>
          </a:p>
        </p:txBody>
      </p:sp>
      <p:sp>
        <p:nvSpPr>
          <p:cNvPr id="634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类</a:t>
            </a:r>
            <a:r>
              <a:rPr lang="en-US" altLang="zh-CN" sz="2500" dirty="0" err="1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ArrayBlockingQueue</a:t>
            </a:r>
            <a:r>
              <a:rPr lang="en-US" altLang="zh-CN" sz="2500" dirty="0">
                <a:latin typeface="LucidaSansTypewriter"/>
                <a:ea typeface="宋体" pitchFamily="2" charset="-122"/>
              </a:rPr>
              <a:t>-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</a:t>
            </a:r>
            <a:r>
              <a:rPr lang="zh-CN" altLang="en-US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来自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package </a:t>
            </a:r>
            <a:r>
              <a:rPr lang="en-US" altLang="zh-CN" sz="25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java.util.concurrent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)—</a:t>
            </a:r>
            <a:r>
              <a:rPr lang="zh-CN" altLang="en-US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接口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 err="1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BlockingQueue</a:t>
            </a:r>
            <a:r>
              <a:rPr lang="zh-CN" altLang="en-US" sz="2500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的子类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方法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put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写数据，若队列满则等待</a:t>
            </a:r>
            <a:endParaRPr lang="en-US" altLang="zh-CN" sz="25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方法</a:t>
            </a:r>
            <a:r>
              <a:rPr lang="en-US" altLang="zh-CN" sz="2500" dirty="0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take</a:t>
            </a:r>
            <a:r>
              <a:rPr lang="zh-CN" altLang="en-US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读数据，若队列空则等待</a:t>
            </a:r>
            <a:r>
              <a:rPr lang="en-US" altLang="zh-CN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  <a:r>
              <a:rPr lang="zh-CN" altLang="en-US" sz="25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endParaRPr lang="en-US" altLang="zh-CN" sz="25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25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86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2400"/>
            <a:ext cx="8110538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2456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3" y="719138"/>
            <a:ext cx="85629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7670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447800"/>
            <a:ext cx="729106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6326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/>
                </a:solidFill>
                <a:latin typeface="Arial"/>
              </a:rPr>
              <a:t>自己实现生产者和消费者同步</a:t>
            </a:r>
            <a:endParaRPr lang="en-US" sz="2800" dirty="0">
              <a:solidFill>
                <a:schemeClr val="tx1"/>
              </a:solidFill>
              <a:latin typeface="Lucida Console"/>
            </a:endParaRPr>
          </a:p>
        </p:txBody>
      </p:sp>
      <p:sp>
        <p:nvSpPr>
          <p:cNvPr id="634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可以用</a:t>
            </a:r>
            <a:r>
              <a:rPr lang="en-US" altLang="zh-CN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synchronized</a:t>
            </a:r>
            <a:r>
              <a:rPr lang="zh-CN" altLang="en-US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关键词修饰数据对象的相关读写方法</a:t>
            </a:r>
            <a:endParaRPr lang="en-US" altLang="zh-CN" sz="2400" dirty="0">
              <a:solidFill>
                <a:srgbClr val="000000"/>
              </a:solidFill>
              <a:latin typeface="Lucida Console" pitchFamily="49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声明一个类用于充当公共数据区</a:t>
            </a:r>
            <a:endParaRPr lang="en-US" altLang="zh-CN" sz="2400" dirty="0">
              <a:solidFill>
                <a:srgbClr val="000000"/>
              </a:solidFill>
              <a:latin typeface="Lucida Console" pitchFamily="49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调用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synchronized Object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的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wait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方法，释放锁，让线程进入等待状态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调用</a:t>
            </a:r>
            <a:r>
              <a:rPr lang="en-US" altLang="zh-CN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synchronized Object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的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notify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方法，允许一个等待的线程再次进入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runnable </a:t>
            </a:r>
            <a:r>
              <a:rPr lang="zh-CN" altLang="en-US" sz="2400" i="1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状态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如果一个线程调用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synchronized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object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的</a:t>
            </a:r>
            <a:r>
              <a:rPr lang="en-US" altLang="zh-CN" sz="2400" dirty="0" err="1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notifyAll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方法，所有处于等待的线程可以重新申请锁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也可以用循环缓冲区提高效率</a:t>
            </a:r>
            <a:endParaRPr lang="en-US" altLang="zh-CN" sz="2400" dirty="0">
              <a:solidFill>
                <a:srgbClr val="000000"/>
              </a:solidFill>
              <a:latin typeface="Lucida Console" pitchFamily="49" charset="0"/>
              <a:ea typeface="宋体" pitchFamily="2" charset="-122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28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ch26imageslides_Page_051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3523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ch26imageslides_Page_052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5924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ch26imageslides_Page_053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2977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ch26imageslides_Page_054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70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id="{B38757C0-7557-4642-9166-BE9000A36F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765175"/>
            <a:ext cx="7848600" cy="44640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b="1">
                <a:latin typeface="宋体" panose="02010600030101010101" pitchFamily="2" charset="-122"/>
              </a:rPr>
              <a:t> （</a:t>
            </a:r>
            <a:r>
              <a:rPr lang="en-US" altLang="zh-CN" sz="2800" b="1">
                <a:latin typeface="宋体" panose="02010600030101010101" pitchFamily="2" charset="-122"/>
              </a:rPr>
              <a:t>2</a:t>
            </a:r>
            <a:r>
              <a:rPr lang="zh-CN" altLang="en-US" sz="2800" b="1">
                <a:latin typeface="宋体" panose="02010600030101010101" pitchFamily="2" charset="-122"/>
              </a:rPr>
              <a:t>）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运行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800" b="1">
                <a:latin typeface="宋体" panose="02010600030101010101" pitchFamily="2" charset="-122"/>
              </a:rPr>
              <a:t>     </a:t>
            </a:r>
            <a:r>
              <a:rPr lang="zh-CN" altLang="en-US" sz="2000" b="1">
                <a:latin typeface="宋体" panose="02010600030101010101" pitchFamily="2" charset="-122"/>
              </a:rPr>
              <a:t>线程创建后仅仅是占有了内存资源，在</a:t>
            </a:r>
            <a:r>
              <a:rPr lang="en-US" altLang="zh-CN" sz="2000" b="1">
                <a:latin typeface="宋体" panose="02010600030101010101" pitchFamily="2" charset="-122"/>
              </a:rPr>
              <a:t>JVM</a:t>
            </a:r>
            <a:r>
              <a:rPr lang="zh-CN" altLang="en-US" sz="2000" b="1">
                <a:latin typeface="宋体" panose="02010600030101010101" pitchFamily="2" charset="-122"/>
              </a:rPr>
              <a:t>管理的线程中还没有这个线程，此线程必须调用</a:t>
            </a:r>
            <a:r>
              <a:rPr lang="en-US" altLang="zh-CN" sz="2000" b="1">
                <a:solidFill>
                  <a:srgbClr val="0000CC"/>
                </a:solidFill>
                <a:latin typeface="宋体" panose="02010600030101010101" pitchFamily="2" charset="-122"/>
              </a:rPr>
              <a:t>start()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  <a:r>
              <a:rPr lang="zh-CN" altLang="en-US" sz="2000" b="1">
                <a:latin typeface="宋体" panose="02010600030101010101" pitchFamily="2" charset="-122"/>
              </a:rPr>
              <a:t>（从父类继承的方法）通知</a:t>
            </a:r>
            <a:r>
              <a:rPr lang="en-US" altLang="zh-CN" sz="2000" b="1">
                <a:latin typeface="宋体" panose="02010600030101010101" pitchFamily="2" charset="-122"/>
              </a:rPr>
              <a:t>JVM</a:t>
            </a:r>
            <a:r>
              <a:rPr lang="zh-CN" altLang="en-US" sz="2000" b="1">
                <a:latin typeface="宋体" panose="02010600030101010101" pitchFamily="2" charset="-122"/>
              </a:rPr>
              <a:t>，这样</a:t>
            </a:r>
            <a:r>
              <a:rPr lang="en-US" altLang="zh-CN" sz="2000" b="1">
                <a:latin typeface="宋体" panose="02010600030101010101" pitchFamily="2" charset="-122"/>
              </a:rPr>
              <a:t>JVM</a:t>
            </a:r>
            <a:r>
              <a:rPr lang="zh-CN" altLang="en-US" sz="2000" b="1">
                <a:latin typeface="宋体" panose="02010600030101010101" pitchFamily="2" charset="-122"/>
              </a:rPr>
              <a:t>就知道有一个新一个线程排队等候切换了。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b="1"/>
              <a:t>       </a:t>
            </a:r>
            <a:endParaRPr lang="en-US" altLang="zh-CN" sz="2000" b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    当</a:t>
            </a:r>
            <a:r>
              <a:rPr lang="en-US" altLang="zh-CN" sz="2000" b="1">
                <a:latin typeface="宋体" panose="02010600030101010101" pitchFamily="2" charset="-122"/>
              </a:rPr>
              <a:t>JVM</a:t>
            </a:r>
            <a:r>
              <a:rPr lang="zh-CN" altLang="en-US" sz="2000" b="1">
                <a:latin typeface="宋体" panose="02010600030101010101" pitchFamily="2" charset="-122"/>
              </a:rPr>
              <a:t>将</a:t>
            </a:r>
            <a:r>
              <a:rPr lang="en-US" altLang="zh-CN" sz="2000" b="1"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使用权切换给线程时，如果线程是</a:t>
            </a:r>
            <a:r>
              <a:rPr lang="en-US" altLang="zh-CN" sz="2000" b="1">
                <a:latin typeface="宋体" panose="02010600030101010101" pitchFamily="2" charset="-122"/>
              </a:rPr>
              <a:t>Thread</a:t>
            </a:r>
            <a:r>
              <a:rPr lang="zh-CN" altLang="en-US" sz="2000" b="1">
                <a:latin typeface="宋体" panose="02010600030101010101" pitchFamily="2" charset="-122"/>
              </a:rPr>
              <a:t>的子类创建的，该类中的</a:t>
            </a:r>
            <a:r>
              <a:rPr lang="en-US" altLang="zh-CN" sz="2000" b="1">
                <a:solidFill>
                  <a:srgbClr val="0000CC"/>
                </a:solidFill>
                <a:latin typeface="宋体" panose="02010600030101010101" pitchFamily="2" charset="-122"/>
              </a:rPr>
              <a:t>run()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  <a:r>
              <a:rPr lang="zh-CN" altLang="en-US" sz="2000" b="1">
                <a:latin typeface="宋体" panose="02010600030101010101" pitchFamily="2" charset="-122"/>
              </a:rPr>
              <a:t>就立刻执行</a:t>
            </a:r>
            <a:r>
              <a:rPr lang="en-US" altLang="zh-CN" sz="2000" b="1">
                <a:latin typeface="宋体" panose="02010600030101010101" pitchFamily="2" charset="-122"/>
              </a:rPr>
              <a:t>,</a:t>
            </a:r>
            <a:r>
              <a:rPr lang="zh-CN" altLang="en-US" sz="2000" b="1">
                <a:latin typeface="宋体" panose="02010600030101010101" pitchFamily="2" charset="-122"/>
              </a:rPr>
              <a:t>所以我们必须在子类中重写父类的</a:t>
            </a:r>
            <a:r>
              <a:rPr lang="en-US" altLang="zh-CN" sz="2000" b="1">
                <a:latin typeface="宋体" panose="02010600030101010101" pitchFamily="2" charset="-122"/>
              </a:rPr>
              <a:t>run()</a:t>
            </a:r>
            <a:r>
              <a:rPr lang="zh-CN" altLang="en-US" sz="2000" b="1">
                <a:latin typeface="宋体" panose="02010600030101010101" pitchFamily="2" charset="-122"/>
              </a:rPr>
              <a:t>方法。</a:t>
            </a:r>
            <a:r>
              <a:rPr lang="en-US" altLang="zh-CN" sz="2000" b="1">
                <a:latin typeface="宋体" panose="02010600030101010101" pitchFamily="2" charset="-122"/>
              </a:rPr>
              <a:t>Thread</a:t>
            </a:r>
            <a:r>
              <a:rPr lang="zh-CN" altLang="en-US" sz="2000" b="1">
                <a:latin typeface="宋体" panose="02010600030101010101" pitchFamily="2" charset="-122"/>
              </a:rPr>
              <a:t>类中的</a:t>
            </a:r>
            <a:r>
              <a:rPr lang="en-US" altLang="zh-CN" sz="2000" b="1">
                <a:latin typeface="宋体" panose="02010600030101010101" pitchFamily="2" charset="-122"/>
              </a:rPr>
              <a:t>run()</a:t>
            </a:r>
            <a:r>
              <a:rPr lang="zh-CN" altLang="en-US" sz="2000" b="1">
                <a:latin typeface="宋体" panose="02010600030101010101" pitchFamily="2" charset="-122"/>
              </a:rPr>
              <a:t>方法没有具体内容，要在</a:t>
            </a:r>
            <a:r>
              <a:rPr lang="en-US" altLang="zh-CN" sz="2000" b="1">
                <a:latin typeface="宋体" panose="02010600030101010101" pitchFamily="2" charset="-122"/>
              </a:rPr>
              <a:t>Thread</a:t>
            </a:r>
            <a:r>
              <a:rPr lang="zh-CN" altLang="en-US" sz="2000" b="1">
                <a:latin typeface="宋体" panose="02010600030101010101" pitchFamily="2" charset="-122"/>
              </a:rPr>
              <a:t>类的子类中重写</a:t>
            </a:r>
            <a:r>
              <a:rPr lang="en-US" altLang="zh-CN" sz="2000" b="1">
                <a:latin typeface="宋体" panose="02010600030101010101" pitchFamily="2" charset="-122"/>
              </a:rPr>
              <a:t>run()</a:t>
            </a:r>
            <a:r>
              <a:rPr lang="zh-CN" altLang="en-US" sz="2000" b="1">
                <a:latin typeface="宋体" panose="02010600030101010101" pitchFamily="2" charset="-122"/>
              </a:rPr>
              <a:t>方法来覆盖父类的</a:t>
            </a:r>
            <a:r>
              <a:rPr lang="en-US" altLang="zh-CN" sz="2000" b="1">
                <a:latin typeface="宋体" panose="02010600030101010101" pitchFamily="2" charset="-122"/>
              </a:rPr>
              <a:t>run()</a:t>
            </a:r>
            <a:r>
              <a:rPr lang="zh-CN" altLang="en-US" sz="2000" b="1">
                <a:latin typeface="宋体" panose="02010600030101010101" pitchFamily="2" charset="-122"/>
              </a:rPr>
              <a:t>方法，</a:t>
            </a:r>
            <a:r>
              <a:rPr lang="en-US" altLang="zh-CN" sz="2000" b="1">
                <a:latin typeface="宋体" panose="02010600030101010101" pitchFamily="2" charset="-122"/>
              </a:rPr>
              <a:t>run</a:t>
            </a:r>
            <a:r>
              <a:rPr lang="zh-CN" altLang="en-US" sz="2000" b="1">
                <a:latin typeface="宋体" panose="02010600030101010101" pitchFamily="2" charset="-122"/>
              </a:rPr>
              <a:t>方法规定了该线程的具体使命。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0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     在线程没有结束</a:t>
            </a:r>
            <a:r>
              <a:rPr lang="en-US" altLang="zh-CN" sz="2000" b="1">
                <a:latin typeface="宋体" panose="02010600030101010101" pitchFamily="2" charset="-122"/>
              </a:rPr>
              <a:t>run</a:t>
            </a:r>
            <a:r>
              <a:rPr lang="zh-CN" altLang="en-US" sz="2000" b="1">
                <a:latin typeface="宋体" panose="02010600030101010101" pitchFamily="2" charset="-122"/>
              </a:rPr>
              <a:t>方法之前，不要让线程再调用</a:t>
            </a:r>
            <a:r>
              <a:rPr lang="en-US" altLang="zh-CN" sz="2000" b="1">
                <a:latin typeface="宋体" panose="02010600030101010101" pitchFamily="2" charset="-122"/>
              </a:rPr>
              <a:t>start</a:t>
            </a:r>
            <a:r>
              <a:rPr lang="zh-CN" altLang="en-US" sz="2000" b="1">
                <a:latin typeface="宋体" panose="02010600030101010101" pitchFamily="2" charset="-122"/>
              </a:rPr>
              <a:t>方法，否则将发生</a:t>
            </a:r>
            <a:r>
              <a:rPr lang="en-US" altLang="zh-CN" sz="2000" b="1">
                <a:latin typeface="宋体" panose="02010600030101010101" pitchFamily="2" charset="-122"/>
              </a:rPr>
              <a:t>ILLegalThreadStateException</a:t>
            </a:r>
            <a:r>
              <a:rPr lang="zh-CN" altLang="en-US" sz="2000" b="1">
                <a:latin typeface="宋体" panose="02010600030101010101" pitchFamily="2" charset="-122"/>
              </a:rPr>
              <a:t>异常。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ch26imageslides_Page_056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6708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ch26imageslides_Page_057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0136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ch26imageslides_Page_058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3895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ch26imageslides_Page_059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8146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ch26imageslides_Page_060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1330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Arial"/>
              </a:rPr>
              <a:t>实现循环缓冲区</a:t>
            </a:r>
            <a:br>
              <a:rPr lang="en-US" altLang="zh-CN" sz="2400" dirty="0">
                <a:solidFill>
                  <a:schemeClr val="tx1"/>
                </a:solidFill>
                <a:latin typeface="Arial"/>
              </a:rPr>
            </a:br>
            <a:r>
              <a:rPr lang="en-US" altLang="zh-CN" sz="2400" dirty="0">
                <a:solidFill>
                  <a:schemeClr val="tx1"/>
                </a:solidFill>
                <a:latin typeface="Arial"/>
              </a:rPr>
              <a:t>1.</a:t>
            </a:r>
            <a:r>
              <a:rPr lang="zh-CN" altLang="en-US" sz="2400" dirty="0">
                <a:solidFill>
                  <a:schemeClr val="tx1"/>
                </a:solidFill>
                <a:latin typeface="Arial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Lucida Console" pitchFamily="49" charset="0"/>
                <a:ea typeface="宋体" pitchFamily="2" charset="-122"/>
              </a:rPr>
              <a:t>ArrayBlockingQueue</a:t>
            </a:r>
            <a:br>
              <a:rPr lang="en-US" altLang="zh-CN" sz="2400" dirty="0">
                <a:solidFill>
                  <a:schemeClr val="tx1"/>
                </a:solidFill>
                <a:latin typeface="Lucida Console" pitchFamily="49" charset="0"/>
                <a:ea typeface="宋体" pitchFamily="2" charset="-122"/>
              </a:rPr>
            </a:br>
            <a:r>
              <a:rPr lang="en-US" altLang="zh-CN" sz="2400" dirty="0">
                <a:solidFill>
                  <a:schemeClr val="tx1"/>
                </a:solidFill>
                <a:latin typeface="Lucida Console" pitchFamily="49" charset="0"/>
                <a:ea typeface="宋体" pitchFamily="2" charset="-122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latin typeface="Lucida Console" pitchFamily="49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Arial"/>
              </a:rPr>
              <a:t>如下</a:t>
            </a:r>
            <a:endParaRPr lang="en-US" sz="24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1" descr="ch26imageslides_Page_062.png">
            <a:extLst>
              <a:ext uri="{FF2B5EF4-FFF2-40B4-BE49-F238E27FC236}">
                <a16:creationId xmlns:a16="http://schemas.microsoft.com/office/drawing/2014/main" id="{2EF73C08-3A32-624B-BE33-7AA695FCEB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10350" y="130651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8769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ch26imageslides_Page_063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04269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ch26imageslides_Page_064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0088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ch26imageslides_Page_065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1149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ch26imageslides_Page_066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841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2AC5E466-71F7-4932-9589-B036F80C38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549275"/>
            <a:ext cx="7772400" cy="5832475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</a:rPr>
              <a:t>）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中断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zh-CN" altLang="en-US" sz="10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</a:t>
            </a:r>
            <a:r>
              <a:rPr lang="zh-CN" altLang="en-US" sz="2200" b="1">
                <a:solidFill>
                  <a:srgbClr val="0000CC"/>
                </a:solidFill>
                <a:latin typeface="宋体" panose="02010600030101010101" pitchFamily="2" charset="-122"/>
              </a:rPr>
              <a:t>有</a:t>
            </a:r>
            <a:r>
              <a:rPr lang="en-US" altLang="zh-CN" sz="2200" b="1">
                <a:solidFill>
                  <a:srgbClr val="0000CC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200" b="1">
                <a:solidFill>
                  <a:srgbClr val="0000CC"/>
                </a:solidFill>
                <a:latin typeface="宋体" panose="02010600030101010101" pitchFamily="2" charset="-122"/>
              </a:rPr>
              <a:t>种原因</a:t>
            </a:r>
            <a:r>
              <a:rPr lang="zh-CN" altLang="en-US" sz="2200" b="1">
                <a:latin typeface="宋体" panose="02010600030101010101" pitchFamily="2" charset="-122"/>
              </a:rPr>
              <a:t>的中断：</a:t>
            </a:r>
            <a:endParaRPr lang="en-US" altLang="zh-CN" sz="22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zh-CN" altLang="en-US" sz="8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a</a:t>
            </a:r>
            <a:r>
              <a:rPr lang="zh-CN" altLang="en-US" sz="2000" b="1">
                <a:latin typeface="宋体" panose="02010600030101010101" pitchFamily="2" charset="-122"/>
              </a:rPr>
              <a:t>）</a:t>
            </a:r>
            <a:r>
              <a:rPr lang="en-US" altLang="zh-CN" sz="2000" b="1">
                <a:latin typeface="宋体" panose="02010600030101010101" pitchFamily="2" charset="-122"/>
              </a:rPr>
              <a:t>JVM</a:t>
            </a:r>
            <a:r>
              <a:rPr lang="zh-CN" altLang="en-US" sz="2000" b="1">
                <a:latin typeface="宋体" panose="02010600030101010101" pitchFamily="2" charset="-122"/>
              </a:rPr>
              <a:t>将</a:t>
            </a:r>
            <a:r>
              <a:rPr lang="en-US" altLang="zh-CN" sz="2000" b="1"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资源从当前线程切换给其他线程，使本线程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让出</a:t>
            </a:r>
            <a:r>
              <a:rPr lang="en-US" altLang="zh-CN" sz="2000" b="1">
                <a:solidFill>
                  <a:srgbClr val="0000CC"/>
                </a:solidFill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的使用权处于中断状态。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zh-CN" altLang="en-US" sz="8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b</a:t>
            </a:r>
            <a:r>
              <a:rPr lang="zh-CN" altLang="en-US" sz="2000" b="1">
                <a:latin typeface="宋体" panose="02010600030101010101" pitchFamily="2" charset="-122"/>
              </a:rPr>
              <a:t>）线程使用</a:t>
            </a:r>
            <a:r>
              <a:rPr lang="en-US" altLang="zh-CN" sz="2000" b="1"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资源期间，执行了</a:t>
            </a:r>
            <a:r>
              <a:rPr lang="en-US" altLang="zh-CN" sz="2000" b="1">
                <a:solidFill>
                  <a:srgbClr val="0000CC"/>
                </a:solidFill>
                <a:latin typeface="宋体" panose="02010600030101010101" pitchFamily="2" charset="-122"/>
              </a:rPr>
              <a:t>sleep(int millsecond)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  <a:r>
              <a:rPr lang="zh-CN" altLang="en-US" sz="2000" b="1">
                <a:latin typeface="宋体" panose="02010600030101010101" pitchFamily="2" charset="-122"/>
              </a:rPr>
              <a:t>，使当前线程进入休眠状态。该方法是</a:t>
            </a:r>
            <a:r>
              <a:rPr lang="en-US" altLang="zh-CN" sz="2000" b="1">
                <a:latin typeface="宋体" panose="02010600030101010101" pitchFamily="2" charset="-122"/>
              </a:rPr>
              <a:t>Thread</a:t>
            </a:r>
            <a:r>
              <a:rPr lang="zh-CN" altLang="en-US" sz="2000" b="1">
                <a:latin typeface="宋体" panose="02010600030101010101" pitchFamily="2" charset="-122"/>
              </a:rPr>
              <a:t>类中的一个类方法，线程一旦执行了</a:t>
            </a:r>
            <a:r>
              <a:rPr lang="en-US" altLang="zh-CN" sz="2000" b="1">
                <a:latin typeface="宋体" panose="02010600030101010101" pitchFamily="2" charset="-122"/>
              </a:rPr>
              <a:t>sleep(int millsecond)</a:t>
            </a:r>
            <a:r>
              <a:rPr lang="zh-CN" altLang="en-US" sz="2000" b="1">
                <a:latin typeface="宋体" panose="02010600030101010101" pitchFamily="2" charset="-122"/>
              </a:rPr>
              <a:t>方法，就立刻让出</a:t>
            </a:r>
            <a:r>
              <a:rPr lang="en-US" altLang="zh-CN" sz="2000" b="1"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的使用权，使当前线程处于中断状态。经过参数</a:t>
            </a:r>
            <a:r>
              <a:rPr lang="en-US" altLang="zh-CN" sz="2000" b="1">
                <a:latin typeface="宋体" panose="02010600030101010101" pitchFamily="2" charset="-122"/>
              </a:rPr>
              <a:t>millsecond</a:t>
            </a:r>
            <a:r>
              <a:rPr lang="zh-CN" altLang="en-US" sz="2000" b="1">
                <a:latin typeface="宋体" panose="02010600030101010101" pitchFamily="2" charset="-122"/>
              </a:rPr>
              <a:t>指定的豪秒数之后，该线程就重新进到线程队列中排队等待</a:t>
            </a:r>
            <a:r>
              <a:rPr lang="en-US" altLang="zh-CN" sz="2000" b="1"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资源，以便从中断处继续运行。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zh-CN" sz="8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c</a:t>
            </a:r>
            <a:r>
              <a:rPr lang="zh-CN" altLang="en-US" sz="2000" b="1">
                <a:latin typeface="宋体" panose="02010600030101010101" pitchFamily="2" charset="-122"/>
              </a:rPr>
              <a:t>）线程使用</a:t>
            </a:r>
            <a:r>
              <a:rPr lang="en-US" altLang="zh-CN" sz="2000" b="1"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资源期间，执行了</a:t>
            </a:r>
            <a:r>
              <a:rPr lang="en-US" altLang="zh-CN" sz="2000" b="1">
                <a:solidFill>
                  <a:srgbClr val="0000CC"/>
                </a:solidFill>
                <a:latin typeface="宋体" panose="02010600030101010101" pitchFamily="2" charset="-122"/>
              </a:rPr>
              <a:t>wait()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  <a:r>
              <a:rPr lang="zh-CN" altLang="en-US" sz="2000" b="1">
                <a:latin typeface="宋体" panose="02010600030101010101" pitchFamily="2" charset="-122"/>
              </a:rPr>
              <a:t>，使当前线程进入等待状态。等待状态的线程不会主动进到线程队列中排队等待</a:t>
            </a:r>
            <a:r>
              <a:rPr lang="en-US" altLang="zh-CN" sz="2000" b="1"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资源，必须由其他线程调用</a:t>
            </a:r>
            <a:r>
              <a:rPr lang="en-US" altLang="zh-CN" sz="2000" b="1">
                <a:latin typeface="宋体" panose="02010600030101010101" pitchFamily="2" charset="-122"/>
              </a:rPr>
              <a:t>notify()</a:t>
            </a:r>
            <a:r>
              <a:rPr lang="zh-CN" altLang="en-US" sz="2000" b="1">
                <a:latin typeface="宋体" panose="02010600030101010101" pitchFamily="2" charset="-122"/>
              </a:rPr>
              <a:t>方法通知它，使得它重新进到线程队列中排队等待，以便从中断处继续运行。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zh-CN" altLang="en-US" sz="800" b="1"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</a:t>
            </a:r>
            <a:r>
              <a:rPr lang="en-US" altLang="zh-CN" sz="2000" b="1">
                <a:latin typeface="宋体" panose="02010600030101010101" pitchFamily="2" charset="-122"/>
              </a:rPr>
              <a:t>(d)</a:t>
            </a:r>
            <a:r>
              <a:rPr lang="zh-CN" altLang="en-US" sz="2000" b="1">
                <a:latin typeface="宋体" panose="02010600030101010101" pitchFamily="2" charset="-122"/>
              </a:rPr>
              <a:t> 线程使用</a:t>
            </a:r>
            <a:r>
              <a:rPr lang="en-US" altLang="zh-CN" sz="2000" b="1"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资源期间，执行了某个操作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进入阻塞状态</a:t>
            </a:r>
            <a:r>
              <a:rPr lang="zh-CN" altLang="en-US" sz="2000" b="1">
                <a:latin typeface="宋体" panose="02010600030101010101" pitchFamily="2" charset="-122"/>
              </a:rPr>
              <a:t>，比如执行读</a:t>
            </a:r>
            <a:r>
              <a:rPr lang="en-US" altLang="zh-CN" sz="2000" b="1">
                <a:latin typeface="宋体" panose="02010600030101010101" pitchFamily="2" charset="-122"/>
              </a:rPr>
              <a:t>/</a:t>
            </a:r>
            <a:r>
              <a:rPr lang="zh-CN" altLang="en-US" sz="2000" b="1">
                <a:latin typeface="宋体" panose="02010600030101010101" pitchFamily="2" charset="-122"/>
              </a:rPr>
              <a:t>写操作引起阻塞。进入阻塞状态时线程不能进入排队队列，只有当引起阻塞的原因消除时，线程才重新进到线程队列中排队等待</a:t>
            </a:r>
            <a:r>
              <a:rPr lang="en-US" altLang="zh-CN" sz="2000" b="1">
                <a:latin typeface="宋体" panose="02010600030101010101" pitchFamily="2" charset="-122"/>
              </a:rPr>
              <a:t>CPU</a:t>
            </a:r>
            <a:r>
              <a:rPr lang="zh-CN" altLang="en-US" sz="2000" b="1">
                <a:latin typeface="宋体" panose="02010600030101010101" pitchFamily="2" charset="-122"/>
              </a:rPr>
              <a:t>资源，以便从原来中断处开始继续运行。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 descr="ch26imageslides_Page_067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2617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ch26imageslides_Page_068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3959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ch26imageslides_Page_069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0008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ch26imageslides_Page_070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8615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ch26imageslides_Page_071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1327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ch26imageslides_Page_072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8114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ch26imageslides_Page_073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249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Arial"/>
              </a:rPr>
              <a:t>用另外一种锁实现生产者和消费者关系</a:t>
            </a:r>
            <a:endParaRPr lang="en-US" sz="2400" b="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任意一个对象包含一个实现了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Lock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接口</a:t>
            </a:r>
            <a:r>
              <a:rPr lang="en-US" altLang="zh-CN" sz="24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java.util.concurrent.locks</a:t>
            </a:r>
            <a:r>
              <a:rPr lang="en-US" altLang="zh-CN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）接口的引用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Lock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的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LucidaSansTypewriter"/>
                <a:ea typeface="宋体" pitchFamily="2" charset="-122"/>
              </a:rPr>
              <a:t>lock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方法可以申请锁，同一时间只能有一个线程能获得一个对象的锁；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在获得锁的线程在没有释放锁之前，其它线程无法获得锁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类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ReentrantLock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(of package </a:t>
            </a:r>
            <a:r>
              <a:rPr lang="en-US" altLang="zh-CN" sz="24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java.util.concurrent.locks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实现了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Lock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接口，是一种公平锁。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Lock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的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newCondition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方法返回实现了</a:t>
            </a:r>
            <a:r>
              <a:rPr lang="en-US" altLang="zh-CN" sz="2400" dirty="0">
                <a:solidFill>
                  <a:srgbClr val="FF0000"/>
                </a:solidFill>
                <a:latin typeface="LucidaSansTypewriter"/>
                <a:ea typeface="宋体" pitchFamily="2" charset="-122"/>
              </a:rPr>
              <a:t>Condition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接口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(of package </a:t>
            </a:r>
            <a:r>
              <a:rPr lang="en-US" altLang="zh-CN" sz="2400" dirty="0" err="1">
                <a:solidFill>
                  <a:srgbClr val="000000"/>
                </a:solidFill>
                <a:latin typeface="Lucida Console" pitchFamily="49" charset="0"/>
                <a:ea typeface="宋体" pitchFamily="2" charset="-122"/>
              </a:rPr>
              <a:t>java.util.concurrent.locks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的对象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3972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 descr="ch26imageslides_Page_080.png"/>
          <p:cNvPicPr>
            <a:picLocks noGrp="1" noChangeAspect="1"/>
          </p:cNvPicPr>
          <p:nvPr isPhoto="1"/>
        </p:nvPicPr>
        <p:blipFill>
          <a:blip r:embed="rId3"/>
          <a:srcRect r="20833" b="6062"/>
          <a:stretch>
            <a:fillRect/>
          </a:stretch>
        </p:blipFill>
        <p:spPr bwMode="auto">
          <a:xfrm>
            <a:off x="0" y="0"/>
            <a:ext cx="8931275" cy="643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98545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 descr="ch26imageslides_Page_081.png"/>
          <p:cNvPicPr>
            <a:picLocks noGrp="1" noChangeAspect="1"/>
          </p:cNvPicPr>
          <p:nvPr isPhoto="1"/>
        </p:nvPicPr>
        <p:blipFill>
          <a:blip r:embed="rId3"/>
          <a:srcRect r="23334" b="7436"/>
          <a:stretch>
            <a:fillRect/>
          </a:stretch>
        </p:blipFill>
        <p:spPr bwMode="auto">
          <a:xfrm>
            <a:off x="-228600" y="0"/>
            <a:ext cx="8466138" cy="620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668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FCD9871D-6A28-4A32-835A-CE143CEF56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765175"/>
            <a:ext cx="8066087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/>
              <a:t>  </a:t>
            </a:r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</a:rPr>
              <a:t>4</a:t>
            </a:r>
            <a:r>
              <a:rPr lang="zh-CN" altLang="en-US" sz="2400" b="1">
                <a:latin typeface="宋体" panose="02010600030101010101" pitchFamily="2" charset="-122"/>
              </a:rPr>
              <a:t>）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死亡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</a:t>
            </a:r>
            <a:r>
              <a:rPr lang="zh-CN" altLang="en-US" sz="2000" b="1">
                <a:latin typeface="宋体" panose="02010600030101010101" pitchFamily="2" charset="-122"/>
              </a:rPr>
              <a:t>处于死亡状态的线程不具有继续运行的能力。线程死亡的原因有二：一个是正常运行的线程完成了它的全部工作，即执行完</a:t>
            </a:r>
            <a:r>
              <a:rPr lang="en-US" altLang="zh-CN" sz="2000" b="1">
                <a:latin typeface="宋体" panose="02010600030101010101" pitchFamily="2" charset="-122"/>
              </a:rPr>
              <a:t>run</a:t>
            </a:r>
            <a:r>
              <a:rPr lang="zh-CN" altLang="en-US" sz="2000" b="1">
                <a:latin typeface="宋体" panose="02010600030101010101" pitchFamily="2" charset="-122"/>
              </a:rPr>
              <a:t>方法中的全部语句，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结束了</a:t>
            </a:r>
            <a:r>
              <a:rPr lang="en-US" altLang="zh-CN" sz="2000" b="1">
                <a:solidFill>
                  <a:srgbClr val="0000CC"/>
                </a:solidFill>
                <a:latin typeface="宋体" panose="02010600030101010101" pitchFamily="2" charset="-122"/>
              </a:rPr>
              <a:t>run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  <a:r>
              <a:rPr lang="zh-CN" altLang="en-US" sz="2000" b="1">
                <a:latin typeface="宋体" panose="02010600030101010101" pitchFamily="2" charset="-122"/>
              </a:rPr>
              <a:t>。另一个原因是线程被提前强制性地终止，即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强制</a:t>
            </a:r>
            <a:r>
              <a:rPr lang="en-US" altLang="zh-CN" sz="2000" b="1">
                <a:solidFill>
                  <a:srgbClr val="0000CC"/>
                </a:solidFill>
                <a:latin typeface="宋体" panose="02010600030101010101" pitchFamily="2" charset="-122"/>
              </a:rPr>
              <a:t>run</a:t>
            </a:r>
            <a:r>
              <a:rPr lang="zh-CN" altLang="en-US" sz="2000" b="1">
                <a:solidFill>
                  <a:srgbClr val="0000CC"/>
                </a:solidFill>
                <a:latin typeface="宋体" panose="02010600030101010101" pitchFamily="2" charset="-122"/>
              </a:rPr>
              <a:t>方法结束</a:t>
            </a:r>
            <a:r>
              <a:rPr lang="zh-CN" altLang="en-US" sz="2000" b="1">
                <a:latin typeface="宋体" panose="02010600030101010101" pitchFamily="2" charset="-122"/>
              </a:rPr>
              <a:t>。所谓死亡状态就是线程释放了实体，即释放分配给线程对象的内存。</a:t>
            </a:r>
            <a:endParaRPr lang="en-US" altLang="zh-CN" sz="20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000" b="1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宋体" panose="02010600030101010101" pitchFamily="2" charset="-122"/>
              </a:rPr>
              <a:t>现在看一个完整的例子，通过分析运行结果阐述线程的</a:t>
            </a:r>
            <a:r>
              <a:rPr lang="en-US" altLang="zh-CN" sz="2000" b="1">
                <a:latin typeface="宋体" panose="02010600030101010101" pitchFamily="2" charset="-122"/>
              </a:rPr>
              <a:t>4</a:t>
            </a:r>
            <a:r>
              <a:rPr lang="zh-CN" altLang="en-US" sz="2000" b="1">
                <a:latin typeface="宋体" panose="02010600030101010101" pitchFamily="2" charset="-122"/>
              </a:rPr>
              <a:t>种状态。在该例子中，我们使用</a:t>
            </a:r>
            <a:r>
              <a:rPr lang="en-US" altLang="zh-CN" sz="2000" b="1">
                <a:latin typeface="宋体" panose="02010600030101010101" pitchFamily="2" charset="-122"/>
              </a:rPr>
              <a:t>Thread</a:t>
            </a:r>
            <a:r>
              <a:rPr lang="zh-CN" altLang="en-US" sz="2000" b="1">
                <a:latin typeface="宋体" panose="02010600030101010101" pitchFamily="2" charset="-122"/>
              </a:rPr>
              <a:t>的子类：</a:t>
            </a:r>
            <a:r>
              <a:rPr lang="en-US" altLang="zh-CN" sz="2000" b="1">
                <a:latin typeface="宋体" panose="02010600030101010101" pitchFamily="2" charset="-122"/>
              </a:rPr>
              <a:t>WriteWordThread</a:t>
            </a:r>
            <a:r>
              <a:rPr lang="zh-CN" altLang="en-US" sz="2000" b="1">
                <a:latin typeface="宋体" panose="02010600030101010101" pitchFamily="2" charset="-122"/>
              </a:rPr>
              <a:t>创建了两个线程。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 descr="ch26imageslides_Page_082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723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 descr="ch26imageslides_Page_083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4251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ch26imageslides_Page_084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74055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ch26imageslides_Page_087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88470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 descr="ch26imageslides_Page_088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0982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 descr="ch26imageslides_Page_089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817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ch26imageslides_Page_090.png"/>
          <p:cNvPicPr>
            <a:picLocks noGrp="1" noChangeAspect="1"/>
          </p:cNvPicPr>
          <p:nvPr isPhoto="1"/>
        </p:nvPicPr>
        <p:blipFill>
          <a:blip r:embed="rId3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54336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 descr="ch26imageslides_Page_091.png"/>
          <p:cNvPicPr>
            <a:picLocks noGrp="1" noChangeAspect="1"/>
          </p:cNvPicPr>
          <p:nvPr isPhoto="1"/>
        </p:nvPicPr>
        <p:blipFill>
          <a:blip r:embed="rId3"/>
          <a:srcRect r="24167" b="11552"/>
          <a:stretch>
            <a:fillRect/>
          </a:stretch>
        </p:blipFill>
        <p:spPr bwMode="auto">
          <a:xfrm>
            <a:off x="-396552" y="188640"/>
            <a:ext cx="8763000" cy="620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0EDC1C-2FBE-E449-87F1-CE19CCDFEDAD}"/>
              </a:ext>
            </a:extLst>
          </p:cNvPr>
          <p:cNvSpPr txBox="1"/>
          <p:nvPr/>
        </p:nvSpPr>
        <p:spPr>
          <a:xfrm>
            <a:off x="899592" y="1886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并发集合类预览</a:t>
            </a:r>
          </a:p>
        </p:txBody>
      </p:sp>
    </p:spTree>
    <p:extLst>
      <p:ext uri="{BB962C8B-B14F-4D97-AF65-F5344CB8AC3E}">
        <p14:creationId xmlns:p14="http://schemas.microsoft.com/office/powerpoint/2010/main" val="403456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 descr="ch26imageslides_Page_092.png"/>
          <p:cNvPicPr>
            <a:picLocks noGrp="1" noChangeAspect="1"/>
          </p:cNvPicPr>
          <p:nvPr isPhoto="1"/>
        </p:nvPicPr>
        <p:blipFill>
          <a:blip r:embed="rId3"/>
          <a:srcRect r="21667" b="25279"/>
          <a:stretch>
            <a:fillRect/>
          </a:stretch>
        </p:blipFill>
        <p:spPr bwMode="auto">
          <a:xfrm>
            <a:off x="-381000" y="228600"/>
            <a:ext cx="9267825" cy="536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5514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" descr="ch26imageslides_Page_093.png"/>
          <p:cNvPicPr>
            <a:picLocks noGrp="1" noChangeAspect="1"/>
          </p:cNvPicPr>
          <p:nvPr isPhoto="1"/>
        </p:nvPicPr>
        <p:blipFill>
          <a:blip r:embed="rId3"/>
          <a:srcRect r="18333" b="21161"/>
          <a:stretch>
            <a:fillRect/>
          </a:stretch>
        </p:blipFill>
        <p:spPr bwMode="auto">
          <a:xfrm>
            <a:off x="-457200" y="0"/>
            <a:ext cx="9288463" cy="544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21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EAF5B334-497F-4CB3-BBD4-D12AB62216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25" y="71438"/>
            <a:ext cx="9251950" cy="65976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public class ThreadDemo1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public static void main(String args[ ])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WriteWordThread  zhang,wang;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zhang=new WriteWordThread("</a:t>
            </a:r>
            <a:r>
              <a:rPr lang="zh-CN" altLang="en-US" sz="2000" b="1"/>
              <a:t>张小红</a:t>
            </a:r>
            <a:r>
              <a:rPr lang="en-US" altLang="zh-CN" sz="2000" b="1"/>
              <a:t>");        //</a:t>
            </a:r>
            <a:r>
              <a:rPr lang="zh-CN" altLang="en-US" sz="2000" b="1"/>
              <a:t>新建线程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/>
              <a:t>        </a:t>
            </a:r>
            <a:r>
              <a:rPr lang="en-US" altLang="zh-CN" sz="2000" b="1"/>
              <a:t>wang=new WriteWordThread("JamsKeven");     //</a:t>
            </a:r>
            <a:r>
              <a:rPr lang="zh-CN" altLang="en-US" sz="2000" b="1"/>
              <a:t>新建线程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solidFill>
                  <a:srgbClr val="0000CC"/>
                </a:solidFill>
              </a:rPr>
              <a:t>        </a:t>
            </a:r>
            <a:r>
              <a:rPr lang="en-US" altLang="zh-CN" sz="2000" b="1">
                <a:solidFill>
                  <a:srgbClr val="0000CC"/>
                </a:solidFill>
              </a:rPr>
              <a:t>zhang.start();</a:t>
            </a:r>
            <a:r>
              <a:rPr lang="en-US" altLang="zh-CN" sz="2000" b="1"/>
              <a:t>                               //</a:t>
            </a:r>
            <a:r>
              <a:rPr lang="zh-CN" altLang="en-US" sz="2000" b="1"/>
              <a:t>启动线程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/>
              <a:t>        </a:t>
            </a:r>
            <a:r>
              <a:rPr lang="en-US" altLang="zh-CN" sz="2000" b="1"/>
              <a:t>for(int i=1;i&lt;=8;i++)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System.out.println("</a:t>
            </a:r>
            <a:r>
              <a:rPr lang="zh-CN" altLang="en-US" sz="2000" b="1"/>
              <a:t>我是主线程中的语句</a:t>
            </a:r>
            <a:r>
              <a:rPr lang="en-US" altLang="zh-CN" sz="20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</a:t>
            </a:r>
            <a:r>
              <a:rPr lang="en-US" altLang="zh-CN" sz="2000" b="1">
                <a:solidFill>
                  <a:srgbClr val="0000CC"/>
                </a:solidFill>
              </a:rPr>
              <a:t>wang.start();</a:t>
            </a:r>
            <a:r>
              <a:rPr lang="en-US" altLang="zh-CN" sz="2000" b="1"/>
              <a:t>                               //</a:t>
            </a:r>
            <a:r>
              <a:rPr lang="zh-CN" altLang="en-US" sz="2000" b="1"/>
              <a:t>启动线程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/>
              <a:t>   </a:t>
            </a:r>
            <a:r>
              <a:rPr lang="en-US" altLang="zh-CN" sz="20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0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class WriteWordThread </a:t>
            </a:r>
            <a:r>
              <a:rPr lang="en-US" altLang="zh-CN" sz="2000" b="1">
                <a:solidFill>
                  <a:srgbClr val="0000CC"/>
                </a:solidFill>
              </a:rPr>
              <a:t>extends Thread </a:t>
            </a:r>
            <a:r>
              <a:rPr lang="en-US" altLang="zh-CN" sz="2000" b="1"/>
              <a:t>{  //Thread</a:t>
            </a:r>
            <a:r>
              <a:rPr lang="zh-CN" altLang="en-US" sz="2000" b="1"/>
              <a:t>的子类负责创建线程对象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/>
              <a:t>    </a:t>
            </a:r>
            <a:r>
              <a:rPr lang="en-US" altLang="zh-CN" sz="2000" b="1"/>
              <a:t>WriteWordThread(String s)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setName(s);       //</a:t>
            </a:r>
            <a:r>
              <a:rPr lang="zh-CN" altLang="en-US" sz="2000" b="1"/>
              <a:t>调用</a:t>
            </a:r>
            <a:r>
              <a:rPr lang="en-US" altLang="zh-CN" sz="2000" b="1"/>
              <a:t>Thread</a:t>
            </a:r>
            <a:r>
              <a:rPr lang="zh-CN" altLang="en-US" sz="2000" b="1"/>
              <a:t>类的</a:t>
            </a:r>
            <a:r>
              <a:rPr lang="en-US" altLang="zh-CN" sz="2000" b="1"/>
              <a:t>setName</a:t>
            </a:r>
            <a:r>
              <a:rPr lang="zh-CN" altLang="en-US" sz="2000" b="1"/>
              <a:t>方法为线程起个名字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/>
              <a:t>    </a:t>
            </a:r>
            <a:r>
              <a:rPr lang="en-US" altLang="zh-CN" sz="20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</a:t>
            </a:r>
            <a:r>
              <a:rPr lang="en-US" altLang="zh-CN" sz="2000" b="1">
                <a:solidFill>
                  <a:srgbClr val="0000CC"/>
                </a:solidFill>
              </a:rPr>
              <a:t>public void run(){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for(int i=1;i&lt;=8;i++ 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  System.out.println("</a:t>
            </a:r>
            <a:r>
              <a:rPr lang="zh-CN" altLang="en-US" sz="2000" b="1"/>
              <a:t>我是一个线程，我的名字是</a:t>
            </a:r>
            <a:r>
              <a:rPr lang="en-US" altLang="zh-CN" sz="2000" b="1"/>
              <a:t>"+getName());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}</a:t>
            </a:r>
            <a:endParaRPr lang="zh-CN" altLang="en-US" sz="20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4807</TotalTime>
  <Words>6803</Words>
  <Application>Microsoft Macintosh PowerPoint</Application>
  <PresentationFormat>全屏显示(4:3)</PresentationFormat>
  <Paragraphs>680</Paragraphs>
  <Slides>89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7" baseType="lpstr">
      <vt:lpstr>宋体</vt:lpstr>
      <vt:lpstr>LucidaSansTypewriter</vt:lpstr>
      <vt:lpstr>Arial</vt:lpstr>
      <vt:lpstr>Lucida Console</vt:lpstr>
      <vt:lpstr>Tahoma</vt:lpstr>
      <vt:lpstr>Times New Roman</vt:lpstr>
      <vt:lpstr>Wingdings</vt:lpstr>
      <vt:lpstr>默认设计模板</vt:lpstr>
      <vt:lpstr>第7章  线程</vt:lpstr>
      <vt:lpstr>1. Java中的线程 </vt:lpstr>
      <vt:lpstr>PowerPoint 演示文稿</vt:lpstr>
      <vt:lpstr>2  线程的生命周期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  线程的优先级与调度管理</vt:lpstr>
      <vt:lpstr>4. Thread 的子类创建线程</vt:lpstr>
      <vt:lpstr>PowerPoint 演示文稿</vt:lpstr>
      <vt:lpstr>PowerPoint 演示文稿</vt:lpstr>
      <vt:lpstr>5  使用Runable接口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 线程的常用方法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 使用线程池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  线程同步</vt:lpstr>
      <vt:lpstr>PowerPoint 演示文稿</vt:lpstr>
      <vt:lpstr>PowerPoint 演示文稿</vt:lpstr>
      <vt:lpstr>PowerPoint 演示文稿</vt:lpstr>
      <vt:lpstr>synchronized的3种使用方式：</vt:lpstr>
      <vt:lpstr>9. 在同步方法中使用wait()、notify和notifyall</vt:lpstr>
      <vt:lpstr>PowerPoint 演示文稿</vt:lpstr>
      <vt:lpstr>PowerPoint 演示文稿</vt:lpstr>
      <vt:lpstr>PowerPoint 演示文稿</vt:lpstr>
      <vt:lpstr>PowerPoint 演示文稿</vt:lpstr>
      <vt:lpstr>10.  线程联合</vt:lpstr>
      <vt:lpstr>PowerPoint 演示文稿</vt:lpstr>
      <vt:lpstr>PowerPoint 演示文稿</vt:lpstr>
      <vt:lpstr>11.  守护线程</vt:lpstr>
      <vt:lpstr>PowerPoint 演示文稿</vt:lpstr>
      <vt:lpstr>PowerPoint 演示文稿</vt:lpstr>
      <vt:lpstr>12 生产者和消费者</vt:lpstr>
      <vt:lpstr>可使用JDK已有的类实现生产者和消费者同步</vt:lpstr>
      <vt:lpstr>PowerPoint 演示文稿</vt:lpstr>
      <vt:lpstr>PowerPoint 演示文稿</vt:lpstr>
      <vt:lpstr>PowerPoint 演示文稿</vt:lpstr>
      <vt:lpstr>自己实现生产者和消费者同步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实现循环缓冲区 1. ArrayBlockingQueue 2. 如下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用另外一种锁实现生产者和消费者关系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线程</dc:subject>
  <dc:creator>zheng yan</dc:creator>
  <cp:lastModifiedBy>Microsoft Office 用户</cp:lastModifiedBy>
  <cp:revision>212</cp:revision>
  <dcterms:created xsi:type="dcterms:W3CDTF">1601-01-01T00:00:00Z</dcterms:created>
  <dcterms:modified xsi:type="dcterms:W3CDTF">2023-05-23T00:53:00Z</dcterms:modified>
</cp:coreProperties>
</file>